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7"/>
  </p:notesMasterIdLst>
  <p:sldIdLst>
    <p:sldId id="313" r:id="rId2"/>
    <p:sldId id="404" r:id="rId3"/>
    <p:sldId id="405" r:id="rId4"/>
    <p:sldId id="406" r:id="rId5"/>
    <p:sldId id="407" r:id="rId6"/>
    <p:sldId id="408" r:id="rId7"/>
    <p:sldId id="409" r:id="rId8"/>
    <p:sldId id="415" r:id="rId9"/>
    <p:sldId id="416" r:id="rId10"/>
    <p:sldId id="414" r:id="rId11"/>
    <p:sldId id="410" r:id="rId12"/>
    <p:sldId id="411" r:id="rId13"/>
    <p:sldId id="417" r:id="rId14"/>
    <p:sldId id="413" r:id="rId15"/>
    <p:sldId id="418" r:id="rId16"/>
    <p:sldId id="269" r:id="rId17"/>
    <p:sldId id="272" r:id="rId18"/>
    <p:sldId id="287" r:id="rId19"/>
    <p:sldId id="288" r:id="rId20"/>
    <p:sldId id="273" r:id="rId21"/>
    <p:sldId id="286" r:id="rId22"/>
    <p:sldId id="294" r:id="rId23"/>
    <p:sldId id="274" r:id="rId24"/>
    <p:sldId id="283" r:id="rId25"/>
    <p:sldId id="285" r:id="rId26"/>
    <p:sldId id="296" r:id="rId27"/>
    <p:sldId id="282" r:id="rId28"/>
    <p:sldId id="276" r:id="rId29"/>
    <p:sldId id="295" r:id="rId30"/>
    <p:sldId id="278" r:id="rId31"/>
    <p:sldId id="290" r:id="rId32"/>
    <p:sldId id="291" r:id="rId33"/>
    <p:sldId id="292" r:id="rId34"/>
    <p:sldId id="293" r:id="rId35"/>
    <p:sldId id="280" r:id="rId36"/>
  </p:sldIdLst>
  <p:sldSz cx="12192000" cy="6858000"/>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3D15CB5-5FEF-4973-8346-DD4A5A30B054}">
          <p14:sldIdLst>
            <p14:sldId id="313"/>
            <p14:sldId id="404"/>
            <p14:sldId id="405"/>
            <p14:sldId id="406"/>
            <p14:sldId id="407"/>
            <p14:sldId id="408"/>
            <p14:sldId id="409"/>
            <p14:sldId id="415"/>
            <p14:sldId id="416"/>
            <p14:sldId id="414"/>
            <p14:sldId id="410"/>
            <p14:sldId id="411"/>
            <p14:sldId id="417"/>
            <p14:sldId id="413"/>
            <p14:sldId id="418"/>
          </p14:sldIdLst>
        </p14:section>
        <p14:section name="Standaardsectie" id="{3F3DAAD7-D56C-4526-A872-99B653579593}">
          <p14:sldIdLst>
            <p14:sldId id="269"/>
            <p14:sldId id="272"/>
            <p14:sldId id="287"/>
          </p14:sldIdLst>
        </p14:section>
        <p14:section name="Naamloze sectie" id="{C82E464E-2EA4-4CB4-8369-BF3C81CAE20E}">
          <p14:sldIdLst>
            <p14:sldId id="288"/>
            <p14:sldId id="273"/>
            <p14:sldId id="286"/>
            <p14:sldId id="294"/>
            <p14:sldId id="274"/>
            <p14:sldId id="283"/>
            <p14:sldId id="285"/>
            <p14:sldId id="296"/>
            <p14:sldId id="282"/>
            <p14:sldId id="276"/>
            <p14:sldId id="295"/>
            <p14:sldId id="278"/>
            <p14:sldId id="290"/>
            <p14:sldId id="291"/>
            <p14:sldId id="292"/>
            <p14:sldId id="293"/>
            <p14:sldId id="28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F1DD"/>
    <a:srgbClr val="D6E3BC"/>
    <a:srgbClr val="9BBB59"/>
    <a:srgbClr val="23433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571A140-307F-4F40-BA46-2E2C9FF900F2}" v="3151" dt="2025-11-27T19:41:17.246"/>
    <p1510:client id="{FED59B89-7FB9-E645-9004-97BF5F74C667}" v="939" dt="2025-11-27T19:38:11.089"/>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Stijl, gemiddeld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Stijl, gemiddeld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68D230F3-CF80-4859-8CE7-A43EE81993B5}" styleName="Stijl, licht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E8B1032C-EA38-4F05-BA0D-38AFFFC7BED3}" styleName="Stijl, licht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64"/>
    <p:restoredTop sz="66479"/>
  </p:normalViewPr>
  <p:slideViewPr>
    <p:cSldViewPr snapToGrid="0">
      <p:cViewPr varScale="1">
        <p:scale>
          <a:sx n="42" d="100"/>
          <a:sy n="42" d="100"/>
        </p:scale>
        <p:origin x="1512" y="36"/>
      </p:cViewPr>
      <p:guideLst/>
    </p:cSldViewPr>
  </p:slideViewPr>
  <p:notesTextViewPr>
    <p:cViewPr>
      <p:scale>
        <a:sx n="95" d="100"/>
        <a:sy n="95" d="100"/>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AD89FD-37B8-446C-AA3E-91E1BF790F92}" type="doc">
      <dgm:prSet loTypeId="urn:microsoft.com/office/officeart/2005/8/layout/cycle4" loCatId="matrix" qsTypeId="urn:microsoft.com/office/officeart/2005/8/quickstyle/simple1" qsCatId="simple" csTypeId="urn:microsoft.com/office/officeart/2005/8/colors/accent1_2" csCatId="accent1" phldr="1"/>
      <dgm:spPr/>
      <dgm:t>
        <a:bodyPr/>
        <a:lstStyle/>
        <a:p>
          <a:endParaRPr lang="nl-BE"/>
        </a:p>
      </dgm:t>
    </dgm:pt>
    <dgm:pt modelId="{2F6D6FF1-E488-4DA6-8DBE-C3BD4D17C58C}">
      <dgm:prSet phldrT="[Tekst]" phldr="0"/>
      <dgm:spPr>
        <a:solidFill>
          <a:schemeClr val="accent3"/>
        </a:solidFill>
      </dgm:spPr>
      <dgm:t>
        <a:bodyPr/>
        <a:lstStyle/>
        <a:p>
          <a:r>
            <a:rPr lang="nl-BE"/>
            <a:t>S</a:t>
          </a:r>
        </a:p>
      </dgm:t>
    </dgm:pt>
    <dgm:pt modelId="{0B598610-DCE2-4161-B889-0E7349E3B82B}" type="parTrans" cxnId="{8889CBC4-4D61-4C61-BAF2-FE69D05BC691}">
      <dgm:prSet/>
      <dgm:spPr/>
      <dgm:t>
        <a:bodyPr/>
        <a:lstStyle/>
        <a:p>
          <a:endParaRPr lang="nl-BE"/>
        </a:p>
      </dgm:t>
    </dgm:pt>
    <dgm:pt modelId="{EF648145-7B66-46A1-95E0-C038BF806686}" type="sibTrans" cxnId="{8889CBC4-4D61-4C61-BAF2-FE69D05BC691}">
      <dgm:prSet/>
      <dgm:spPr/>
      <dgm:t>
        <a:bodyPr/>
        <a:lstStyle/>
        <a:p>
          <a:endParaRPr lang="nl-BE"/>
        </a:p>
      </dgm:t>
    </dgm:pt>
    <dgm:pt modelId="{83952EA2-D5B8-45A1-A791-5F52F81FC1A7}">
      <dgm:prSet phldrT="[Tekst]" phldr="0"/>
      <dgm:spPr>
        <a:ln>
          <a:solidFill>
            <a:schemeClr val="accent3"/>
          </a:solidFill>
        </a:ln>
      </dgm:spPr>
      <dgm:t>
        <a:bodyPr/>
        <a:lstStyle/>
        <a:p>
          <a:r>
            <a:rPr lang="nl-BE"/>
            <a:t> Lage schuld en netto kaspositie </a:t>
          </a:r>
        </a:p>
      </dgm:t>
    </dgm:pt>
    <dgm:pt modelId="{109D9742-D0B0-4FBA-ACAE-4A1736232A8A}" type="parTrans" cxnId="{D1F9339F-1E8F-4B7E-A9DC-5C5347932857}">
      <dgm:prSet/>
      <dgm:spPr/>
      <dgm:t>
        <a:bodyPr/>
        <a:lstStyle/>
        <a:p>
          <a:endParaRPr lang="nl-BE"/>
        </a:p>
      </dgm:t>
    </dgm:pt>
    <dgm:pt modelId="{9F98BA9D-7734-439C-BF92-873944E10F33}" type="sibTrans" cxnId="{D1F9339F-1E8F-4B7E-A9DC-5C5347932857}">
      <dgm:prSet/>
      <dgm:spPr/>
      <dgm:t>
        <a:bodyPr/>
        <a:lstStyle/>
        <a:p>
          <a:endParaRPr lang="nl-BE"/>
        </a:p>
      </dgm:t>
    </dgm:pt>
    <dgm:pt modelId="{A91E347B-6B1F-473A-B544-C3893EC8E2BF}">
      <dgm:prSet phldrT="[Tekst]" phldr="0"/>
      <dgm:spPr>
        <a:solidFill>
          <a:schemeClr val="accent3"/>
        </a:solidFill>
      </dgm:spPr>
      <dgm:t>
        <a:bodyPr/>
        <a:lstStyle/>
        <a:p>
          <a:r>
            <a:rPr lang="nl-BE"/>
            <a:t>W</a:t>
          </a:r>
        </a:p>
      </dgm:t>
    </dgm:pt>
    <dgm:pt modelId="{57FC8AFB-9001-4794-8ADD-C54DB1C7BC0E}" type="parTrans" cxnId="{8183B379-1AD1-4E18-99AA-29DC8236BBB2}">
      <dgm:prSet/>
      <dgm:spPr/>
      <dgm:t>
        <a:bodyPr/>
        <a:lstStyle/>
        <a:p>
          <a:endParaRPr lang="nl-BE"/>
        </a:p>
      </dgm:t>
    </dgm:pt>
    <dgm:pt modelId="{7D60A41F-1B86-4258-B5EB-D2656E0EE139}" type="sibTrans" cxnId="{8183B379-1AD1-4E18-99AA-29DC8236BBB2}">
      <dgm:prSet/>
      <dgm:spPr/>
      <dgm:t>
        <a:bodyPr/>
        <a:lstStyle/>
        <a:p>
          <a:endParaRPr lang="nl-BE"/>
        </a:p>
      </dgm:t>
    </dgm:pt>
    <dgm:pt modelId="{90397CBA-3817-43D7-9305-57D60D3001DF}">
      <dgm:prSet phldrT="[Tekst]" phldr="0"/>
      <dgm:spPr>
        <a:ln>
          <a:solidFill>
            <a:schemeClr val="accent3"/>
          </a:solidFill>
        </a:ln>
      </dgm:spPr>
      <dgm:t>
        <a:bodyPr/>
        <a:lstStyle/>
        <a:p>
          <a:r>
            <a:rPr lang="nl-BE"/>
            <a:t> Laag </a:t>
          </a:r>
          <a:r>
            <a:rPr lang="nl-BE" err="1"/>
            <a:t>divendenrendement</a:t>
          </a:r>
          <a:endParaRPr lang="nl-BE"/>
        </a:p>
      </dgm:t>
    </dgm:pt>
    <dgm:pt modelId="{A256072C-1125-4A40-B580-DF494A40C5F5}" type="parTrans" cxnId="{8F9F400C-D6BB-48A6-8328-3AAD947BCA83}">
      <dgm:prSet/>
      <dgm:spPr/>
      <dgm:t>
        <a:bodyPr/>
        <a:lstStyle/>
        <a:p>
          <a:endParaRPr lang="nl-BE"/>
        </a:p>
      </dgm:t>
    </dgm:pt>
    <dgm:pt modelId="{0EA04571-0783-4292-AD93-E9C6C625E304}" type="sibTrans" cxnId="{8F9F400C-D6BB-48A6-8328-3AAD947BCA83}">
      <dgm:prSet/>
      <dgm:spPr/>
      <dgm:t>
        <a:bodyPr/>
        <a:lstStyle/>
        <a:p>
          <a:endParaRPr lang="nl-BE"/>
        </a:p>
      </dgm:t>
    </dgm:pt>
    <dgm:pt modelId="{FD78231F-F675-40FC-AF33-AB5B6E247986}">
      <dgm:prSet phldrT="[Tekst]" phldr="0"/>
      <dgm:spPr>
        <a:solidFill>
          <a:schemeClr val="accent3"/>
        </a:solidFill>
      </dgm:spPr>
      <dgm:t>
        <a:bodyPr/>
        <a:lstStyle/>
        <a:p>
          <a:r>
            <a:rPr lang="nl-BE"/>
            <a:t>T</a:t>
          </a:r>
        </a:p>
      </dgm:t>
    </dgm:pt>
    <dgm:pt modelId="{BAF72C78-15D0-486A-B08C-C40C06CB1D3D}" type="parTrans" cxnId="{8B817A77-B862-48A3-8310-2DBE1BDCD652}">
      <dgm:prSet/>
      <dgm:spPr/>
      <dgm:t>
        <a:bodyPr/>
        <a:lstStyle/>
        <a:p>
          <a:endParaRPr lang="nl-BE"/>
        </a:p>
      </dgm:t>
    </dgm:pt>
    <dgm:pt modelId="{B98641C0-B6D3-484B-82A7-D83FAD8BFCAA}" type="sibTrans" cxnId="{8B817A77-B862-48A3-8310-2DBE1BDCD652}">
      <dgm:prSet/>
      <dgm:spPr/>
      <dgm:t>
        <a:bodyPr/>
        <a:lstStyle/>
        <a:p>
          <a:endParaRPr lang="nl-BE"/>
        </a:p>
      </dgm:t>
    </dgm:pt>
    <dgm:pt modelId="{A568DDFB-6141-409E-BD3A-E1B14F51B5C0}">
      <dgm:prSet phldrT="[Tekst]" phldr="0"/>
      <dgm:spPr>
        <a:ln>
          <a:solidFill>
            <a:schemeClr val="accent3"/>
          </a:solidFill>
        </a:ln>
      </dgm:spPr>
      <dgm:t>
        <a:bodyPr/>
        <a:lstStyle/>
        <a:p>
          <a:pPr>
            <a:buChar char="•"/>
          </a:pPr>
          <a:r>
            <a:rPr lang="nl-BE"/>
            <a:t>Een aanhoudende zwakke automarkt zal wegen op de resultaten.</a:t>
          </a:r>
        </a:p>
      </dgm:t>
    </dgm:pt>
    <dgm:pt modelId="{D6DC4A58-E154-431C-828A-4183114850DC}" type="parTrans" cxnId="{B0154C09-E045-48CE-ABD9-329A1881492F}">
      <dgm:prSet/>
      <dgm:spPr/>
      <dgm:t>
        <a:bodyPr/>
        <a:lstStyle/>
        <a:p>
          <a:endParaRPr lang="nl-BE"/>
        </a:p>
      </dgm:t>
    </dgm:pt>
    <dgm:pt modelId="{F45335D9-A46C-4FC8-8EEA-37DABAC9AB59}" type="sibTrans" cxnId="{B0154C09-E045-48CE-ABD9-329A1881492F}">
      <dgm:prSet/>
      <dgm:spPr/>
      <dgm:t>
        <a:bodyPr/>
        <a:lstStyle/>
        <a:p>
          <a:endParaRPr lang="nl-BE"/>
        </a:p>
      </dgm:t>
    </dgm:pt>
    <dgm:pt modelId="{3A721EF6-950D-45ED-98D8-02E85B3348AB}">
      <dgm:prSet phldrT="[Tekst]" phldr="0"/>
      <dgm:spPr>
        <a:solidFill>
          <a:schemeClr val="accent3"/>
        </a:solidFill>
      </dgm:spPr>
      <dgm:t>
        <a:bodyPr/>
        <a:lstStyle/>
        <a:p>
          <a:r>
            <a:rPr lang="nl-BE"/>
            <a:t>O</a:t>
          </a:r>
        </a:p>
      </dgm:t>
    </dgm:pt>
    <dgm:pt modelId="{D43797AF-B9CE-4F76-8298-09A51212EFAE}" type="parTrans" cxnId="{F1DD205F-D748-46A7-B1CE-B4C09BC8CA53}">
      <dgm:prSet/>
      <dgm:spPr/>
      <dgm:t>
        <a:bodyPr/>
        <a:lstStyle/>
        <a:p>
          <a:endParaRPr lang="nl-BE"/>
        </a:p>
      </dgm:t>
    </dgm:pt>
    <dgm:pt modelId="{594E3E48-2EF3-4070-A9FA-1B21EB879433}" type="sibTrans" cxnId="{F1DD205F-D748-46A7-B1CE-B4C09BC8CA53}">
      <dgm:prSet/>
      <dgm:spPr/>
      <dgm:t>
        <a:bodyPr/>
        <a:lstStyle/>
        <a:p>
          <a:endParaRPr lang="nl-BE"/>
        </a:p>
      </dgm:t>
    </dgm:pt>
    <dgm:pt modelId="{155F5DC0-FA98-4B1C-AB79-00FDE41C48E7}">
      <dgm:prSet phldrT="[Tekst]" phldr="0"/>
      <dgm:spPr>
        <a:ln>
          <a:solidFill>
            <a:schemeClr val="accent3"/>
          </a:solidFill>
        </a:ln>
      </dgm:spPr>
      <dgm:t>
        <a:bodyPr/>
        <a:lstStyle/>
        <a:p>
          <a:pPr>
            <a:buFont typeface="Arial" panose="020B0604020202020204" pitchFamily="34" charset="0"/>
            <a:buChar char="•"/>
          </a:pPr>
          <a:endParaRPr lang="nl-BE"/>
        </a:p>
      </dgm:t>
    </dgm:pt>
    <dgm:pt modelId="{0BBC9EA1-98D7-4815-9E7C-59FD1A6E2C81}" type="parTrans" cxnId="{8E7322CE-070F-4BFE-AFA4-48BD235D8645}">
      <dgm:prSet/>
      <dgm:spPr/>
      <dgm:t>
        <a:bodyPr/>
        <a:lstStyle/>
        <a:p>
          <a:endParaRPr lang="nl-BE"/>
        </a:p>
      </dgm:t>
    </dgm:pt>
    <dgm:pt modelId="{C7D13368-4B0D-4207-B840-FD412ADBA043}" type="sibTrans" cxnId="{8E7322CE-070F-4BFE-AFA4-48BD235D8645}">
      <dgm:prSet/>
      <dgm:spPr/>
      <dgm:t>
        <a:bodyPr/>
        <a:lstStyle/>
        <a:p>
          <a:endParaRPr lang="nl-BE"/>
        </a:p>
      </dgm:t>
    </dgm:pt>
    <dgm:pt modelId="{40EE2C83-16CA-46D3-B8E1-CFDF4C1D66DA}">
      <dgm:prSet phldrT="[Tekst]" phldr="0"/>
      <dgm:spPr>
        <a:ln>
          <a:solidFill>
            <a:schemeClr val="accent3"/>
          </a:solidFill>
        </a:ln>
      </dgm:spPr>
      <dgm:t>
        <a:bodyPr/>
        <a:lstStyle/>
        <a:p>
          <a:r>
            <a:rPr lang="nl-BE"/>
            <a:t>Langetermijnvisie</a:t>
          </a:r>
        </a:p>
      </dgm:t>
    </dgm:pt>
    <dgm:pt modelId="{2DC6A4B4-C00E-4BCB-A971-433CA3DCB9B9}" type="parTrans" cxnId="{D0AA6B37-8CDF-4313-A92F-40C329C902D5}">
      <dgm:prSet/>
      <dgm:spPr/>
      <dgm:t>
        <a:bodyPr/>
        <a:lstStyle/>
        <a:p>
          <a:endParaRPr lang="nl-BE"/>
        </a:p>
      </dgm:t>
    </dgm:pt>
    <dgm:pt modelId="{86CA2D18-1FF6-48FC-8187-20058A7F1268}" type="sibTrans" cxnId="{D0AA6B37-8CDF-4313-A92F-40C329C902D5}">
      <dgm:prSet/>
      <dgm:spPr/>
      <dgm:t>
        <a:bodyPr/>
        <a:lstStyle/>
        <a:p>
          <a:endParaRPr lang="nl-BE"/>
        </a:p>
      </dgm:t>
    </dgm:pt>
    <dgm:pt modelId="{BD2F6852-0976-4B05-9430-7B1E81CC7E96}">
      <dgm:prSet phldrT="[Tekst]" phldr="0"/>
      <dgm:spPr>
        <a:ln>
          <a:solidFill>
            <a:schemeClr val="accent3"/>
          </a:solidFill>
        </a:ln>
      </dgm:spPr>
      <dgm:t>
        <a:bodyPr/>
        <a:lstStyle/>
        <a:p>
          <a:endParaRPr lang="nl-BE"/>
        </a:p>
      </dgm:t>
    </dgm:pt>
    <dgm:pt modelId="{E024943C-860A-4760-AEFA-209D240DB49F}" type="parTrans" cxnId="{A6328366-1B86-47FB-8D2C-37AD2FB00F90}">
      <dgm:prSet/>
      <dgm:spPr/>
      <dgm:t>
        <a:bodyPr/>
        <a:lstStyle/>
        <a:p>
          <a:endParaRPr lang="nl-BE"/>
        </a:p>
      </dgm:t>
    </dgm:pt>
    <dgm:pt modelId="{0E3AC564-F7D3-483E-AB3A-4831131D0181}" type="sibTrans" cxnId="{A6328366-1B86-47FB-8D2C-37AD2FB00F90}">
      <dgm:prSet/>
      <dgm:spPr/>
      <dgm:t>
        <a:bodyPr/>
        <a:lstStyle/>
        <a:p>
          <a:endParaRPr lang="nl-BE"/>
        </a:p>
      </dgm:t>
    </dgm:pt>
    <dgm:pt modelId="{337601EC-EBB0-4552-BC75-8A00063830CF}">
      <dgm:prSet phldrT="[Tekst]" phldr="0"/>
      <dgm:spPr>
        <a:ln>
          <a:solidFill>
            <a:schemeClr val="accent3"/>
          </a:solidFill>
        </a:ln>
      </dgm:spPr>
      <dgm:t>
        <a:bodyPr/>
        <a:lstStyle/>
        <a:p>
          <a:r>
            <a:rPr lang="nl-BE"/>
            <a:t>Diversificatie over meerdere sectoren </a:t>
          </a:r>
        </a:p>
      </dgm:t>
    </dgm:pt>
    <dgm:pt modelId="{4A2D8F6A-06ED-4E73-BFCA-C1727985EB22}" type="parTrans" cxnId="{1871A622-07FD-4C00-8A2A-CE928C780BD6}">
      <dgm:prSet/>
      <dgm:spPr/>
      <dgm:t>
        <a:bodyPr/>
        <a:lstStyle/>
        <a:p>
          <a:endParaRPr lang="nl-BE"/>
        </a:p>
      </dgm:t>
    </dgm:pt>
    <dgm:pt modelId="{81386AEE-BFF6-4AFE-8A52-413BCA049072}" type="sibTrans" cxnId="{1871A622-07FD-4C00-8A2A-CE928C780BD6}">
      <dgm:prSet/>
      <dgm:spPr/>
      <dgm:t>
        <a:bodyPr/>
        <a:lstStyle/>
        <a:p>
          <a:endParaRPr lang="nl-BE"/>
        </a:p>
      </dgm:t>
    </dgm:pt>
    <dgm:pt modelId="{735998DD-BE60-4676-8161-8C9B4706DA9E}">
      <dgm:prSet phldrT="[Tekst]" phldr="0"/>
      <dgm:spPr>
        <a:ln>
          <a:solidFill>
            <a:schemeClr val="accent3"/>
          </a:solidFill>
        </a:ln>
      </dgm:spPr>
      <dgm:t>
        <a:bodyPr/>
        <a:lstStyle/>
        <a:p>
          <a:r>
            <a:rPr lang="nl-BE"/>
            <a:t>Hoogwaardige activa met sterke marktposities</a:t>
          </a:r>
        </a:p>
      </dgm:t>
    </dgm:pt>
    <dgm:pt modelId="{7440A769-5303-4389-9DC9-599F439C6072}" type="parTrans" cxnId="{194A658B-F9AE-4460-B1D7-504824D9A52B}">
      <dgm:prSet/>
      <dgm:spPr/>
      <dgm:t>
        <a:bodyPr/>
        <a:lstStyle/>
        <a:p>
          <a:endParaRPr lang="nl-BE"/>
        </a:p>
      </dgm:t>
    </dgm:pt>
    <dgm:pt modelId="{90001FA0-1375-48D1-9F8E-390D106A5F32}" type="sibTrans" cxnId="{194A658B-F9AE-4460-B1D7-504824D9A52B}">
      <dgm:prSet/>
      <dgm:spPr/>
      <dgm:t>
        <a:bodyPr/>
        <a:lstStyle/>
        <a:p>
          <a:endParaRPr lang="nl-BE"/>
        </a:p>
      </dgm:t>
    </dgm:pt>
    <dgm:pt modelId="{7D8EC396-0497-4A7B-B637-FFE86C655379}">
      <dgm:prSet phldrT="[Tekst]" phldr="0"/>
      <dgm:spPr>
        <a:ln>
          <a:solidFill>
            <a:schemeClr val="accent3"/>
          </a:solidFill>
        </a:ln>
      </dgm:spPr>
      <dgm:t>
        <a:bodyPr/>
        <a:lstStyle/>
        <a:p>
          <a:r>
            <a:rPr lang="nl-BE"/>
            <a:t>Hoge waardering maakt van Ferrari maakt </a:t>
          </a:r>
          <a:r>
            <a:rPr lang="nl-BE" err="1"/>
            <a:t>Exor</a:t>
          </a:r>
          <a:r>
            <a:rPr lang="nl-BE"/>
            <a:t> gevoelig bij marktdalingen</a:t>
          </a:r>
        </a:p>
      </dgm:t>
    </dgm:pt>
    <dgm:pt modelId="{E3639335-F013-43A8-8CB2-8573B8A316BE}" type="parTrans" cxnId="{8BF79CA8-664C-4F63-BFA9-689946DB2AC9}">
      <dgm:prSet/>
      <dgm:spPr/>
      <dgm:t>
        <a:bodyPr/>
        <a:lstStyle/>
        <a:p>
          <a:endParaRPr lang="nl-BE"/>
        </a:p>
      </dgm:t>
    </dgm:pt>
    <dgm:pt modelId="{EB4FDBF4-2D51-4C8C-9724-D9F8FE512574}" type="sibTrans" cxnId="{8BF79CA8-664C-4F63-BFA9-689946DB2AC9}">
      <dgm:prSet/>
      <dgm:spPr/>
      <dgm:t>
        <a:bodyPr/>
        <a:lstStyle/>
        <a:p>
          <a:endParaRPr lang="nl-BE"/>
        </a:p>
      </dgm:t>
    </dgm:pt>
    <dgm:pt modelId="{88AC8A08-91AE-42A7-8493-D92915139DD6}">
      <dgm:prSet phldrT="[Tekst]" phldr="0"/>
      <dgm:spPr>
        <a:ln>
          <a:solidFill>
            <a:schemeClr val="accent3"/>
          </a:solidFill>
        </a:ln>
      </dgm:spPr>
      <dgm:t>
        <a:bodyPr/>
        <a:lstStyle/>
        <a:p>
          <a:r>
            <a:rPr lang="nl-BE"/>
            <a:t>Sommige deelnemingen presteren minder</a:t>
          </a:r>
        </a:p>
      </dgm:t>
    </dgm:pt>
    <dgm:pt modelId="{3F118B01-16CD-4697-8DF9-4D408379BD88}" type="parTrans" cxnId="{20B22BA6-4B38-4C6F-806E-2A9E6EEFB76F}">
      <dgm:prSet/>
      <dgm:spPr/>
      <dgm:t>
        <a:bodyPr/>
        <a:lstStyle/>
        <a:p>
          <a:endParaRPr lang="nl-BE"/>
        </a:p>
      </dgm:t>
    </dgm:pt>
    <dgm:pt modelId="{8710E92A-39A6-46A8-8CB5-EC20B871979C}" type="sibTrans" cxnId="{20B22BA6-4B38-4C6F-806E-2A9E6EEFB76F}">
      <dgm:prSet/>
      <dgm:spPr/>
      <dgm:t>
        <a:bodyPr/>
        <a:lstStyle/>
        <a:p>
          <a:endParaRPr lang="nl-BE"/>
        </a:p>
      </dgm:t>
    </dgm:pt>
    <dgm:pt modelId="{86268846-FC73-4245-9F25-92145FA47F9A}">
      <dgm:prSet phldrT="[Tekst]" phldr="0"/>
      <dgm:spPr>
        <a:ln>
          <a:solidFill>
            <a:schemeClr val="accent3"/>
          </a:solidFill>
        </a:ln>
      </dgm:spPr>
      <dgm:t>
        <a:bodyPr/>
        <a:lstStyle/>
        <a:p>
          <a:r>
            <a:rPr lang="nl-BE"/>
            <a:t>Beperkte free </a:t>
          </a:r>
          <a:r>
            <a:rPr lang="nl-BE" err="1"/>
            <a:t>float</a:t>
          </a:r>
          <a:r>
            <a:rPr lang="nl-BE"/>
            <a:t> en lagere liquiditeit </a:t>
          </a:r>
        </a:p>
      </dgm:t>
    </dgm:pt>
    <dgm:pt modelId="{5C9DF6A9-E409-4132-8946-414DB1812DBC}" type="parTrans" cxnId="{0DD46F2A-0266-4714-8EA5-B7E7091CBEA9}">
      <dgm:prSet/>
      <dgm:spPr/>
      <dgm:t>
        <a:bodyPr/>
        <a:lstStyle/>
        <a:p>
          <a:endParaRPr lang="nl-BE"/>
        </a:p>
      </dgm:t>
    </dgm:pt>
    <dgm:pt modelId="{F91F5ABB-A38A-4263-9936-7023485201EF}" type="sibTrans" cxnId="{0DD46F2A-0266-4714-8EA5-B7E7091CBEA9}">
      <dgm:prSet/>
      <dgm:spPr/>
      <dgm:t>
        <a:bodyPr/>
        <a:lstStyle/>
        <a:p>
          <a:endParaRPr lang="nl-BE"/>
        </a:p>
      </dgm:t>
    </dgm:pt>
    <dgm:pt modelId="{3F312E9E-45F8-47C5-B8F2-ADAFADC0CBF4}">
      <dgm:prSet phldrT="[Tekst]" phldr="0"/>
      <dgm:spPr>
        <a:ln>
          <a:solidFill>
            <a:schemeClr val="accent3"/>
          </a:solidFill>
        </a:ln>
      </dgm:spPr>
      <dgm:t>
        <a:bodyPr/>
        <a:lstStyle/>
        <a:p>
          <a:endParaRPr lang="nl-BE"/>
        </a:p>
      </dgm:t>
    </dgm:pt>
    <dgm:pt modelId="{E906845F-3071-4FFD-879D-C92160DF317D}" type="parTrans" cxnId="{8AD8BAB7-55A3-4FF7-87DF-59018D457024}">
      <dgm:prSet/>
      <dgm:spPr/>
      <dgm:t>
        <a:bodyPr/>
        <a:lstStyle/>
        <a:p>
          <a:endParaRPr lang="nl-BE"/>
        </a:p>
      </dgm:t>
    </dgm:pt>
    <dgm:pt modelId="{C4B9A689-9D0C-40F4-A18F-18023D07A8B1}" type="sibTrans" cxnId="{8AD8BAB7-55A3-4FF7-87DF-59018D457024}">
      <dgm:prSet/>
      <dgm:spPr/>
      <dgm:t>
        <a:bodyPr/>
        <a:lstStyle/>
        <a:p>
          <a:endParaRPr lang="nl-BE"/>
        </a:p>
      </dgm:t>
    </dgm:pt>
    <dgm:pt modelId="{2FEC43D2-8038-4CE1-9BD7-6A261FA118AF}">
      <dgm:prSet phldrT="[Tekst]" phldr="0"/>
      <dgm:spPr>
        <a:ln>
          <a:solidFill>
            <a:schemeClr val="accent3"/>
          </a:solidFill>
        </a:ln>
      </dgm:spPr>
      <dgm:t>
        <a:bodyPr/>
        <a:lstStyle/>
        <a:p>
          <a:endParaRPr lang="nl-BE"/>
        </a:p>
      </dgm:t>
    </dgm:pt>
    <dgm:pt modelId="{58007A9A-607D-4810-AAFA-36000D958779}" type="parTrans" cxnId="{EE77AAE8-DF92-49B0-A343-90C199167C26}">
      <dgm:prSet/>
      <dgm:spPr/>
      <dgm:t>
        <a:bodyPr/>
        <a:lstStyle/>
        <a:p>
          <a:endParaRPr lang="nl-BE"/>
        </a:p>
      </dgm:t>
    </dgm:pt>
    <dgm:pt modelId="{10CA44F1-D94D-46B8-8BFB-8CA152E2A1C0}" type="sibTrans" cxnId="{EE77AAE8-DF92-49B0-A343-90C199167C26}">
      <dgm:prSet/>
      <dgm:spPr/>
      <dgm:t>
        <a:bodyPr/>
        <a:lstStyle/>
        <a:p>
          <a:endParaRPr lang="nl-BE"/>
        </a:p>
      </dgm:t>
    </dgm:pt>
    <dgm:pt modelId="{1C0AB241-79AE-47B3-92C3-B26DF6FA4808}">
      <dgm:prSet phldrT="[Tekst]" phldr="0"/>
      <dgm:spPr>
        <a:ln>
          <a:solidFill>
            <a:schemeClr val="accent3"/>
          </a:solidFill>
        </a:ln>
      </dgm:spPr>
      <dgm:t>
        <a:bodyPr/>
        <a:lstStyle/>
        <a:p>
          <a:r>
            <a:rPr lang="nl-BE"/>
            <a:t>Langetermijnvisie</a:t>
          </a:r>
        </a:p>
      </dgm:t>
    </dgm:pt>
    <dgm:pt modelId="{9ED4AFBD-9DA9-4237-9B0D-890EF85398B1}" type="parTrans" cxnId="{2944F52C-7B00-4491-A15E-010C2A372A4B}">
      <dgm:prSet/>
      <dgm:spPr/>
      <dgm:t>
        <a:bodyPr/>
        <a:lstStyle/>
        <a:p>
          <a:endParaRPr lang="nl-BE"/>
        </a:p>
      </dgm:t>
    </dgm:pt>
    <dgm:pt modelId="{FDC54FFA-8631-47BD-92F0-A6C5F35AEB03}" type="sibTrans" cxnId="{2944F52C-7B00-4491-A15E-010C2A372A4B}">
      <dgm:prSet/>
      <dgm:spPr/>
      <dgm:t>
        <a:bodyPr/>
        <a:lstStyle/>
        <a:p>
          <a:endParaRPr lang="nl-BE"/>
        </a:p>
      </dgm:t>
    </dgm:pt>
    <dgm:pt modelId="{49AD88C0-786C-4D44-82C3-206A97109C9B}">
      <dgm:prSet phldrT="[Tekst]" phldr="0"/>
      <dgm:spPr>
        <a:ln>
          <a:solidFill>
            <a:schemeClr val="accent3"/>
          </a:solidFill>
        </a:ln>
      </dgm:spPr>
      <dgm:t>
        <a:bodyPr/>
        <a:lstStyle/>
        <a:p>
          <a:pPr>
            <a:buChar char="•"/>
          </a:pPr>
          <a:r>
            <a:rPr lang="nl-BE"/>
            <a:t>+18% per jaar in het voorbije decennium</a:t>
          </a:r>
        </a:p>
      </dgm:t>
    </dgm:pt>
    <dgm:pt modelId="{6980F1B5-D83E-4A55-9FC8-1932DE3D78CC}" type="parTrans" cxnId="{67B0F6DC-21A1-40B7-86D7-39A1EE75E6FD}">
      <dgm:prSet/>
      <dgm:spPr/>
      <dgm:t>
        <a:bodyPr/>
        <a:lstStyle/>
        <a:p>
          <a:endParaRPr lang="nl-BE"/>
        </a:p>
      </dgm:t>
    </dgm:pt>
    <dgm:pt modelId="{5C76D499-9304-4F0D-8E1B-E4616CE3F84F}" type="sibTrans" cxnId="{67B0F6DC-21A1-40B7-86D7-39A1EE75E6FD}">
      <dgm:prSet/>
      <dgm:spPr/>
      <dgm:t>
        <a:bodyPr/>
        <a:lstStyle/>
        <a:p>
          <a:endParaRPr lang="nl-BE"/>
        </a:p>
      </dgm:t>
    </dgm:pt>
    <dgm:pt modelId="{C4761B79-8290-4D84-ABAC-36F1C1B61710}">
      <dgm:prSet/>
      <dgm:spPr/>
      <dgm:t>
        <a:bodyPr/>
        <a:lstStyle/>
        <a:p>
          <a:r>
            <a:rPr lang="nl-BE"/>
            <a:t>Familiale verankering, belangen management en aandeelhouders zitten op één lijn</a:t>
          </a:r>
        </a:p>
      </dgm:t>
    </dgm:pt>
    <dgm:pt modelId="{4CFAF373-520D-4A84-9244-5CED73B57A71}" type="parTrans" cxnId="{92964D20-EBB9-4225-B39B-A94913A1EFDC}">
      <dgm:prSet/>
      <dgm:spPr/>
      <dgm:t>
        <a:bodyPr/>
        <a:lstStyle/>
        <a:p>
          <a:endParaRPr lang="nl-BE"/>
        </a:p>
      </dgm:t>
    </dgm:pt>
    <dgm:pt modelId="{5697B9D7-0163-426E-9B40-A66C247B0B2F}" type="sibTrans" cxnId="{92964D20-EBB9-4225-B39B-A94913A1EFDC}">
      <dgm:prSet/>
      <dgm:spPr/>
      <dgm:t>
        <a:bodyPr/>
        <a:lstStyle/>
        <a:p>
          <a:endParaRPr lang="nl-BE"/>
        </a:p>
      </dgm:t>
    </dgm:pt>
    <dgm:pt modelId="{EA3E3E1E-0E5F-49ED-8326-E3BF680FE2D1}">
      <dgm:prSet/>
      <dgm:spPr/>
      <dgm:t>
        <a:bodyPr/>
        <a:lstStyle/>
        <a:p>
          <a:r>
            <a:rPr lang="nl-BE"/>
            <a:t>Potentie tot waardestijging</a:t>
          </a:r>
        </a:p>
      </dgm:t>
    </dgm:pt>
    <dgm:pt modelId="{D23C66F8-E4FC-4514-AD8E-CF04B74376EC}" type="parTrans" cxnId="{F08B30C5-9AB4-4A31-B50A-7481F1E1304F}">
      <dgm:prSet/>
      <dgm:spPr/>
      <dgm:t>
        <a:bodyPr/>
        <a:lstStyle/>
        <a:p>
          <a:endParaRPr lang="nl-BE"/>
        </a:p>
      </dgm:t>
    </dgm:pt>
    <dgm:pt modelId="{2C5A3AAA-378F-48E2-8F20-5B3E9032490A}" type="sibTrans" cxnId="{F08B30C5-9AB4-4A31-B50A-7481F1E1304F}">
      <dgm:prSet/>
      <dgm:spPr/>
      <dgm:t>
        <a:bodyPr/>
        <a:lstStyle/>
        <a:p>
          <a:endParaRPr lang="nl-BE"/>
        </a:p>
      </dgm:t>
    </dgm:pt>
    <dgm:pt modelId="{F390EC65-AC5D-4716-A66D-3B1824EDACA6}">
      <dgm:prSet/>
      <dgm:spPr/>
      <dgm:t>
        <a:bodyPr/>
        <a:lstStyle/>
        <a:p>
          <a:r>
            <a:rPr lang="nl-BE"/>
            <a:t>Groei in healthcare en tech</a:t>
          </a:r>
        </a:p>
      </dgm:t>
    </dgm:pt>
    <dgm:pt modelId="{400095E2-E37D-49C8-B96A-0D2BBC4D7F00}" type="parTrans" cxnId="{0529A419-3E45-4DC8-95D8-F16CFB443B9C}">
      <dgm:prSet/>
      <dgm:spPr/>
      <dgm:t>
        <a:bodyPr/>
        <a:lstStyle/>
        <a:p>
          <a:endParaRPr lang="nl-BE"/>
        </a:p>
      </dgm:t>
    </dgm:pt>
    <dgm:pt modelId="{8902A4F6-9745-401A-9651-46136E9CAE33}" type="sibTrans" cxnId="{0529A419-3E45-4DC8-95D8-F16CFB443B9C}">
      <dgm:prSet/>
      <dgm:spPr/>
      <dgm:t>
        <a:bodyPr/>
        <a:lstStyle/>
        <a:p>
          <a:endParaRPr lang="nl-BE"/>
        </a:p>
      </dgm:t>
    </dgm:pt>
    <dgm:pt modelId="{BD8CBA89-F1EC-4596-9A49-9E2AD8A8B591}">
      <dgm:prSet/>
      <dgm:spPr/>
      <dgm:t>
        <a:bodyPr/>
        <a:lstStyle/>
        <a:p>
          <a:r>
            <a:rPr lang="nl-NL"/>
            <a:t>Het aantrekken van de automotive markt zal een positieve invloed hebben op de resultaten.</a:t>
          </a:r>
        </a:p>
      </dgm:t>
    </dgm:pt>
    <dgm:pt modelId="{31308173-C9C9-4738-A5B7-03CF7D503CE2}" type="parTrans" cxnId="{7A0EB62E-154B-4ABF-8451-7894F86429C7}">
      <dgm:prSet/>
      <dgm:spPr/>
      <dgm:t>
        <a:bodyPr/>
        <a:lstStyle/>
        <a:p>
          <a:endParaRPr lang="nl-BE"/>
        </a:p>
      </dgm:t>
    </dgm:pt>
    <dgm:pt modelId="{817C3B51-B7F4-4659-8BB7-8A40F48E76DE}" type="sibTrans" cxnId="{7A0EB62E-154B-4ABF-8451-7894F86429C7}">
      <dgm:prSet/>
      <dgm:spPr/>
      <dgm:t>
        <a:bodyPr/>
        <a:lstStyle/>
        <a:p>
          <a:endParaRPr lang="nl-BE"/>
        </a:p>
      </dgm:t>
    </dgm:pt>
    <dgm:pt modelId="{DF662D25-917E-4C0B-A4E5-7566CB2D7C0F}">
      <dgm:prSet/>
      <dgm:spPr/>
      <dgm:t>
        <a:bodyPr/>
        <a:lstStyle/>
        <a:p>
          <a:r>
            <a:rPr lang="nl-NL"/>
            <a:t>Introductie van SUV kan verkoopcijfers van Ferrari de komende jaren nog een boost geven.</a:t>
          </a:r>
        </a:p>
      </dgm:t>
    </dgm:pt>
    <dgm:pt modelId="{69DA515C-106F-422E-9C5A-B3B2CDAA6656}" type="parTrans" cxnId="{6E5873DE-9208-4EFF-BE65-C04F7289F2BA}">
      <dgm:prSet/>
      <dgm:spPr/>
      <dgm:t>
        <a:bodyPr/>
        <a:lstStyle/>
        <a:p>
          <a:endParaRPr lang="nl-BE"/>
        </a:p>
      </dgm:t>
    </dgm:pt>
    <dgm:pt modelId="{988AC9AB-1FEB-4DF8-B06B-6453875D0C2E}" type="sibTrans" cxnId="{6E5873DE-9208-4EFF-BE65-C04F7289F2BA}">
      <dgm:prSet/>
      <dgm:spPr/>
      <dgm:t>
        <a:bodyPr/>
        <a:lstStyle/>
        <a:p>
          <a:endParaRPr lang="nl-BE"/>
        </a:p>
      </dgm:t>
    </dgm:pt>
    <dgm:pt modelId="{9D6BECD6-1FD6-4543-824F-95FE1CB73078}">
      <dgm:prSet/>
      <dgm:spPr/>
      <dgm:t>
        <a:bodyPr/>
        <a:lstStyle/>
        <a:p>
          <a:r>
            <a:rPr lang="nl-NL"/>
            <a:t>Holdingdiscount kan de komende jaren opnieuw verkleinen als Exor zijn strategie verder succesvol uitvoert.</a:t>
          </a:r>
        </a:p>
      </dgm:t>
    </dgm:pt>
    <dgm:pt modelId="{993E8EC6-2B74-496D-AD88-EF341CFBEB1B}" type="parTrans" cxnId="{3A564963-10A4-4796-A12B-C93CAB50D411}">
      <dgm:prSet/>
      <dgm:spPr/>
      <dgm:t>
        <a:bodyPr/>
        <a:lstStyle/>
        <a:p>
          <a:endParaRPr lang="nl-BE"/>
        </a:p>
      </dgm:t>
    </dgm:pt>
    <dgm:pt modelId="{609CC324-20A1-4F5F-8893-330BA536EC7A}" type="sibTrans" cxnId="{3A564963-10A4-4796-A12B-C93CAB50D411}">
      <dgm:prSet/>
      <dgm:spPr/>
      <dgm:t>
        <a:bodyPr/>
        <a:lstStyle/>
        <a:p>
          <a:endParaRPr lang="nl-BE"/>
        </a:p>
      </dgm:t>
    </dgm:pt>
    <dgm:pt modelId="{F9C7F891-AB16-4257-A10D-03803E18AA56}">
      <dgm:prSet phldrT="[Tekst]" phldr="0"/>
      <dgm:spPr>
        <a:ln>
          <a:solidFill>
            <a:schemeClr val="accent3"/>
          </a:solidFill>
        </a:ln>
      </dgm:spPr>
      <dgm:t>
        <a:bodyPr/>
        <a:lstStyle/>
        <a:p>
          <a:endParaRPr lang="nl-BE"/>
        </a:p>
      </dgm:t>
    </dgm:pt>
    <dgm:pt modelId="{F4560A19-E32D-4A8F-AC50-6F59A88BD736}" type="parTrans" cxnId="{6C47306B-E14A-4843-9CAE-2E6A2FB3BF4F}">
      <dgm:prSet/>
      <dgm:spPr/>
      <dgm:t>
        <a:bodyPr/>
        <a:lstStyle/>
        <a:p>
          <a:endParaRPr lang="nl-BE"/>
        </a:p>
      </dgm:t>
    </dgm:pt>
    <dgm:pt modelId="{A737EC24-7A66-4F02-82AD-EF334E0DE811}" type="sibTrans" cxnId="{6C47306B-E14A-4843-9CAE-2E6A2FB3BF4F}">
      <dgm:prSet/>
      <dgm:spPr/>
      <dgm:t>
        <a:bodyPr/>
        <a:lstStyle/>
        <a:p>
          <a:endParaRPr lang="nl-BE"/>
        </a:p>
      </dgm:t>
    </dgm:pt>
    <dgm:pt modelId="{F621C1FB-0215-46CF-ABA8-AAF0594BF369}">
      <dgm:prSet/>
      <dgm:spPr/>
      <dgm:t>
        <a:bodyPr/>
        <a:lstStyle/>
        <a:p>
          <a:r>
            <a:rPr lang="nl-BE"/>
            <a:t>Het niet tijdig voorzien van een competitief aanbod in de markt van elektrische wagens kan de toekomstige concurrentiële positie van </a:t>
          </a:r>
          <a:r>
            <a:rPr lang="nl-BE" err="1"/>
            <a:t>Stellantis</a:t>
          </a:r>
          <a:r>
            <a:rPr lang="nl-BE"/>
            <a:t> aantasten</a:t>
          </a:r>
        </a:p>
      </dgm:t>
    </dgm:pt>
    <dgm:pt modelId="{10141F74-D34A-4DAA-B2DA-0FEE11AFDC69}" type="parTrans" cxnId="{398E9FC7-F1CA-4FD7-B33F-FA10F401B5D1}">
      <dgm:prSet/>
      <dgm:spPr/>
      <dgm:t>
        <a:bodyPr/>
        <a:lstStyle/>
        <a:p>
          <a:endParaRPr lang="nl-BE"/>
        </a:p>
      </dgm:t>
    </dgm:pt>
    <dgm:pt modelId="{63839B15-A5BA-42E9-883D-36122830F9E6}" type="sibTrans" cxnId="{398E9FC7-F1CA-4FD7-B33F-FA10F401B5D1}">
      <dgm:prSet/>
      <dgm:spPr/>
      <dgm:t>
        <a:bodyPr/>
        <a:lstStyle/>
        <a:p>
          <a:endParaRPr lang="nl-BE"/>
        </a:p>
      </dgm:t>
    </dgm:pt>
    <dgm:pt modelId="{0A52AFE2-2CC7-4378-89F7-74C1F3CF0F74}" type="pres">
      <dgm:prSet presAssocID="{91AD89FD-37B8-446C-AA3E-91E1BF790F92}" presName="cycleMatrixDiagram" presStyleCnt="0">
        <dgm:presLayoutVars>
          <dgm:chMax val="1"/>
          <dgm:dir/>
          <dgm:animLvl val="lvl"/>
          <dgm:resizeHandles val="exact"/>
        </dgm:presLayoutVars>
      </dgm:prSet>
      <dgm:spPr/>
    </dgm:pt>
    <dgm:pt modelId="{E061B559-F855-4F30-A2D2-2B8208946DAA}" type="pres">
      <dgm:prSet presAssocID="{91AD89FD-37B8-446C-AA3E-91E1BF790F92}" presName="children" presStyleCnt="0"/>
      <dgm:spPr/>
    </dgm:pt>
    <dgm:pt modelId="{3BE0AC8E-7E9A-4A9F-AFF6-6528A841999B}" type="pres">
      <dgm:prSet presAssocID="{91AD89FD-37B8-446C-AA3E-91E1BF790F92}" presName="child1group" presStyleCnt="0"/>
      <dgm:spPr/>
    </dgm:pt>
    <dgm:pt modelId="{19B6C9CA-81C7-46D6-9644-25388E19A663}" type="pres">
      <dgm:prSet presAssocID="{91AD89FD-37B8-446C-AA3E-91E1BF790F92}" presName="child1" presStyleLbl="bgAcc1" presStyleIdx="0" presStyleCnt="4"/>
      <dgm:spPr/>
    </dgm:pt>
    <dgm:pt modelId="{185F4550-A43F-4A6B-9F38-EC78D0676F7B}" type="pres">
      <dgm:prSet presAssocID="{91AD89FD-37B8-446C-AA3E-91E1BF790F92}" presName="child1Text" presStyleLbl="bgAcc1" presStyleIdx="0" presStyleCnt="4">
        <dgm:presLayoutVars>
          <dgm:bulletEnabled val="1"/>
        </dgm:presLayoutVars>
      </dgm:prSet>
      <dgm:spPr/>
    </dgm:pt>
    <dgm:pt modelId="{0E87B462-1E3D-41CE-9222-1D10B429F54C}" type="pres">
      <dgm:prSet presAssocID="{91AD89FD-37B8-446C-AA3E-91E1BF790F92}" presName="child2group" presStyleCnt="0"/>
      <dgm:spPr/>
    </dgm:pt>
    <dgm:pt modelId="{F9CEBADB-2998-443E-80E1-2F650D67EC17}" type="pres">
      <dgm:prSet presAssocID="{91AD89FD-37B8-446C-AA3E-91E1BF790F92}" presName="child2" presStyleLbl="bgAcc1" presStyleIdx="1" presStyleCnt="4"/>
      <dgm:spPr/>
    </dgm:pt>
    <dgm:pt modelId="{A78B5DD0-B2BB-455C-8195-B80939CF518B}" type="pres">
      <dgm:prSet presAssocID="{91AD89FD-37B8-446C-AA3E-91E1BF790F92}" presName="child2Text" presStyleLbl="bgAcc1" presStyleIdx="1" presStyleCnt="4">
        <dgm:presLayoutVars>
          <dgm:bulletEnabled val="1"/>
        </dgm:presLayoutVars>
      </dgm:prSet>
      <dgm:spPr/>
    </dgm:pt>
    <dgm:pt modelId="{79743DAE-4C6F-4924-8FF7-AF898377F0BE}" type="pres">
      <dgm:prSet presAssocID="{91AD89FD-37B8-446C-AA3E-91E1BF790F92}" presName="child3group" presStyleCnt="0"/>
      <dgm:spPr/>
    </dgm:pt>
    <dgm:pt modelId="{803FAD57-CBD0-4C6F-A152-2166C44EB8E4}" type="pres">
      <dgm:prSet presAssocID="{91AD89FD-37B8-446C-AA3E-91E1BF790F92}" presName="child3" presStyleLbl="bgAcc1" presStyleIdx="2" presStyleCnt="4" custLinFactNeighborX="360" custLinFactNeighborY="6544"/>
      <dgm:spPr/>
    </dgm:pt>
    <dgm:pt modelId="{26802A71-6218-4ABA-8262-9136F912D5B3}" type="pres">
      <dgm:prSet presAssocID="{91AD89FD-37B8-446C-AA3E-91E1BF790F92}" presName="child3Text" presStyleLbl="bgAcc1" presStyleIdx="2" presStyleCnt="4">
        <dgm:presLayoutVars>
          <dgm:bulletEnabled val="1"/>
        </dgm:presLayoutVars>
      </dgm:prSet>
      <dgm:spPr/>
    </dgm:pt>
    <dgm:pt modelId="{42A6571C-1100-4055-A24D-B4BB5DCB435F}" type="pres">
      <dgm:prSet presAssocID="{91AD89FD-37B8-446C-AA3E-91E1BF790F92}" presName="child4group" presStyleCnt="0"/>
      <dgm:spPr/>
    </dgm:pt>
    <dgm:pt modelId="{5163FE42-E3B8-440A-BA25-E067FA1C31D0}" type="pres">
      <dgm:prSet presAssocID="{91AD89FD-37B8-446C-AA3E-91E1BF790F92}" presName="child4" presStyleLbl="bgAcc1" presStyleIdx="3" presStyleCnt="4"/>
      <dgm:spPr/>
    </dgm:pt>
    <dgm:pt modelId="{45581103-7859-45DD-8D97-A3B3D23B140B}" type="pres">
      <dgm:prSet presAssocID="{91AD89FD-37B8-446C-AA3E-91E1BF790F92}" presName="child4Text" presStyleLbl="bgAcc1" presStyleIdx="3" presStyleCnt="4">
        <dgm:presLayoutVars>
          <dgm:bulletEnabled val="1"/>
        </dgm:presLayoutVars>
      </dgm:prSet>
      <dgm:spPr/>
    </dgm:pt>
    <dgm:pt modelId="{CB2819C9-7A9A-4C9D-BFE6-E001DA980A4F}" type="pres">
      <dgm:prSet presAssocID="{91AD89FD-37B8-446C-AA3E-91E1BF790F92}" presName="childPlaceholder" presStyleCnt="0"/>
      <dgm:spPr/>
    </dgm:pt>
    <dgm:pt modelId="{003AE629-BFA8-4AC0-A810-DD7434ABF89B}" type="pres">
      <dgm:prSet presAssocID="{91AD89FD-37B8-446C-AA3E-91E1BF790F92}" presName="circle" presStyleCnt="0"/>
      <dgm:spPr/>
    </dgm:pt>
    <dgm:pt modelId="{21C692B1-15B6-4081-A70B-9369E013771A}" type="pres">
      <dgm:prSet presAssocID="{91AD89FD-37B8-446C-AA3E-91E1BF790F92}" presName="quadrant1" presStyleLbl="node1" presStyleIdx="0" presStyleCnt="4">
        <dgm:presLayoutVars>
          <dgm:chMax val="1"/>
          <dgm:bulletEnabled val="1"/>
        </dgm:presLayoutVars>
      </dgm:prSet>
      <dgm:spPr/>
    </dgm:pt>
    <dgm:pt modelId="{B743FBB2-FF7D-47C6-8BDC-E8EB530755BD}" type="pres">
      <dgm:prSet presAssocID="{91AD89FD-37B8-446C-AA3E-91E1BF790F92}" presName="quadrant2" presStyleLbl="node1" presStyleIdx="1" presStyleCnt="4">
        <dgm:presLayoutVars>
          <dgm:chMax val="1"/>
          <dgm:bulletEnabled val="1"/>
        </dgm:presLayoutVars>
      </dgm:prSet>
      <dgm:spPr/>
    </dgm:pt>
    <dgm:pt modelId="{307CDFA7-E055-4A06-A9AA-35EB359B3787}" type="pres">
      <dgm:prSet presAssocID="{91AD89FD-37B8-446C-AA3E-91E1BF790F92}" presName="quadrant3" presStyleLbl="node1" presStyleIdx="2" presStyleCnt="4">
        <dgm:presLayoutVars>
          <dgm:chMax val="1"/>
          <dgm:bulletEnabled val="1"/>
        </dgm:presLayoutVars>
      </dgm:prSet>
      <dgm:spPr/>
    </dgm:pt>
    <dgm:pt modelId="{987365B8-0D27-404D-9BFF-6488C3BD4A21}" type="pres">
      <dgm:prSet presAssocID="{91AD89FD-37B8-446C-AA3E-91E1BF790F92}" presName="quadrant4" presStyleLbl="node1" presStyleIdx="3" presStyleCnt="4">
        <dgm:presLayoutVars>
          <dgm:chMax val="1"/>
          <dgm:bulletEnabled val="1"/>
        </dgm:presLayoutVars>
      </dgm:prSet>
      <dgm:spPr/>
    </dgm:pt>
    <dgm:pt modelId="{765A7085-4662-4565-BF89-98456C00236E}" type="pres">
      <dgm:prSet presAssocID="{91AD89FD-37B8-446C-AA3E-91E1BF790F92}" presName="quadrantPlaceholder" presStyleCnt="0"/>
      <dgm:spPr/>
    </dgm:pt>
    <dgm:pt modelId="{5723DFD1-0E96-45E7-8D5E-E909CF2D6241}" type="pres">
      <dgm:prSet presAssocID="{91AD89FD-37B8-446C-AA3E-91E1BF790F92}" presName="center1" presStyleLbl="fgShp" presStyleIdx="0" presStyleCnt="2" custFlipVert="1" custFlipHor="1" custScaleX="128687" custScaleY="53130" custLinFactX="500000" custLinFactNeighborX="570347" custLinFactNeighborY="32333"/>
      <dgm:spPr/>
    </dgm:pt>
    <dgm:pt modelId="{7C3478BB-D980-4608-819B-5397DB9EBDBD}" type="pres">
      <dgm:prSet presAssocID="{91AD89FD-37B8-446C-AA3E-91E1BF790F92}" presName="center2" presStyleLbl="fgShp" presStyleIdx="1" presStyleCnt="2" custLinFactX="464195" custLinFactNeighborX="500000" custLinFactNeighborY="70436"/>
      <dgm:spPr/>
    </dgm:pt>
  </dgm:ptLst>
  <dgm:cxnLst>
    <dgm:cxn modelId="{4ED45802-0A18-4EAD-A378-4ED54DA780C7}" type="presOf" srcId="{2F6D6FF1-E488-4DA6-8DBE-C3BD4D17C58C}" destId="{21C692B1-15B6-4081-A70B-9369E013771A}" srcOrd="0" destOrd="0" presId="urn:microsoft.com/office/officeart/2005/8/layout/cycle4"/>
    <dgm:cxn modelId="{7266B707-A57E-49D8-9B45-986DF045ACEB}" type="presOf" srcId="{C4761B79-8290-4D84-ABAC-36F1C1B61710}" destId="{19B6C9CA-81C7-46D6-9644-25388E19A663}" srcOrd="0" destOrd="6" presId="urn:microsoft.com/office/officeart/2005/8/layout/cycle4"/>
    <dgm:cxn modelId="{B0154C09-E045-48CE-ABD9-329A1881492F}" srcId="{FD78231F-F675-40FC-AF33-AB5B6E247986}" destId="{A568DDFB-6141-409E-BD3A-E1B14F51B5C0}" srcOrd="0" destOrd="0" parTransId="{D6DC4A58-E154-431C-828A-4183114850DC}" sibTransId="{F45335D9-A46C-4FC8-8EEA-37DABAC9AB59}"/>
    <dgm:cxn modelId="{806ED509-81FC-45FF-8F88-5834E82CF25A}" type="presOf" srcId="{BD8CBA89-F1EC-4596-9A49-9E2AD8A8B591}" destId="{5163FE42-E3B8-440A-BA25-E067FA1C31D0}" srcOrd="0" destOrd="3" presId="urn:microsoft.com/office/officeart/2005/8/layout/cycle4"/>
    <dgm:cxn modelId="{ADA2180C-5719-4B21-B4A4-7D0F71C8C6EF}" type="presOf" srcId="{BD2F6852-0976-4B05-9430-7B1E81CC7E96}" destId="{185F4550-A43F-4A6B-9F38-EC78D0676F7B}" srcOrd="1" destOrd="7" presId="urn:microsoft.com/office/officeart/2005/8/layout/cycle4"/>
    <dgm:cxn modelId="{8F9F400C-D6BB-48A6-8328-3AAD947BCA83}" srcId="{A91E347B-6B1F-473A-B544-C3893EC8E2BF}" destId="{90397CBA-3817-43D7-9305-57D60D3001DF}" srcOrd="0" destOrd="0" parTransId="{A256072C-1125-4A40-B580-DF494A40C5F5}" sibTransId="{0EA04571-0783-4292-AD93-E9C6C625E304}"/>
    <dgm:cxn modelId="{0529A419-3E45-4DC8-95D8-F16CFB443B9C}" srcId="{3A721EF6-950D-45ED-98D8-02E85B3348AB}" destId="{F390EC65-AC5D-4716-A66D-3B1824EDACA6}" srcOrd="2" destOrd="0" parTransId="{400095E2-E37D-49C8-B96A-0D2BBC4D7F00}" sibTransId="{8902A4F6-9745-401A-9651-46136E9CAE33}"/>
    <dgm:cxn modelId="{2F99B01F-8A56-4FEF-9634-ADEE5E1B267A}" type="presOf" srcId="{3F312E9E-45F8-47C5-B8F2-ADAFADC0CBF4}" destId="{45581103-7859-45DD-8D97-A3B3D23B140B}" srcOrd="1" destOrd="8" presId="urn:microsoft.com/office/officeart/2005/8/layout/cycle4"/>
    <dgm:cxn modelId="{92964D20-EBB9-4225-B39B-A94913A1EFDC}" srcId="{2F6D6FF1-E488-4DA6-8DBE-C3BD4D17C58C}" destId="{C4761B79-8290-4D84-ABAC-36F1C1B61710}" srcOrd="6" destOrd="0" parTransId="{4CFAF373-520D-4A84-9244-5CED73B57A71}" sibTransId="{5697B9D7-0163-426E-9B40-A66C247B0B2F}"/>
    <dgm:cxn modelId="{1871A622-07FD-4C00-8A2A-CE928C780BD6}" srcId="{2F6D6FF1-E488-4DA6-8DBE-C3BD4D17C58C}" destId="{337601EC-EBB0-4552-BC75-8A00063830CF}" srcOrd="2" destOrd="0" parTransId="{4A2D8F6A-06ED-4E73-BFCA-C1727985EB22}" sibTransId="{81386AEE-BFF6-4AFE-8A52-413BCA049072}"/>
    <dgm:cxn modelId="{E4606726-802F-42BE-BEA8-9EFE8172B399}" type="presOf" srcId="{F390EC65-AC5D-4716-A66D-3B1824EDACA6}" destId="{45581103-7859-45DD-8D97-A3B3D23B140B}" srcOrd="1" destOrd="2" presId="urn:microsoft.com/office/officeart/2005/8/layout/cycle4"/>
    <dgm:cxn modelId="{37929627-B0FB-43F1-B54D-67FB64EC4415}" type="presOf" srcId="{735998DD-BE60-4676-8161-8C9B4706DA9E}" destId="{19B6C9CA-81C7-46D6-9644-25388E19A663}" srcOrd="0" destOrd="3" presId="urn:microsoft.com/office/officeart/2005/8/layout/cycle4"/>
    <dgm:cxn modelId="{0DD46F2A-0266-4714-8EA5-B7E7091CBEA9}" srcId="{A91E347B-6B1F-473A-B544-C3893EC8E2BF}" destId="{86268846-FC73-4245-9F25-92145FA47F9A}" srcOrd="3" destOrd="0" parTransId="{5C9DF6A9-E409-4132-8946-414DB1812DBC}" sibTransId="{F91F5ABB-A38A-4263-9936-7023485201EF}"/>
    <dgm:cxn modelId="{8FC2242B-20FA-4CD8-B7E7-6130271BF625}" type="presOf" srcId="{2FEC43D2-8038-4CE1-9BD7-6A261FA118AF}" destId="{45581103-7859-45DD-8D97-A3B3D23B140B}" srcOrd="1" destOrd="7" presId="urn:microsoft.com/office/officeart/2005/8/layout/cycle4"/>
    <dgm:cxn modelId="{2944F52C-7B00-4491-A15E-010C2A372A4B}" srcId="{2F6D6FF1-E488-4DA6-8DBE-C3BD4D17C58C}" destId="{1C0AB241-79AE-47B3-92C3-B26DF6FA4808}" srcOrd="4" destOrd="0" parTransId="{9ED4AFBD-9DA9-4237-9B0D-890EF85398B1}" sibTransId="{FDC54FFA-8631-47BD-92F0-A6C5F35AEB03}"/>
    <dgm:cxn modelId="{7A0EB62E-154B-4ABF-8451-7894F86429C7}" srcId="{3A721EF6-950D-45ED-98D8-02E85B3348AB}" destId="{BD8CBA89-F1EC-4596-9A49-9E2AD8A8B591}" srcOrd="3" destOrd="0" parTransId="{31308173-C9C9-4738-A5B7-03CF7D503CE2}" sibTransId="{817C3B51-B7F4-4659-8BB7-8A40F48E76DE}"/>
    <dgm:cxn modelId="{CFA1C42F-80A8-4D54-A5A2-D68D7CCBC930}" type="presOf" srcId="{2FEC43D2-8038-4CE1-9BD7-6A261FA118AF}" destId="{5163FE42-E3B8-440A-BA25-E067FA1C31D0}" srcOrd="0" destOrd="7" presId="urn:microsoft.com/office/officeart/2005/8/layout/cycle4"/>
    <dgm:cxn modelId="{981B7034-BBD6-44AD-BE17-20E65E587D67}" type="presOf" srcId="{7D8EC396-0497-4A7B-B637-FFE86C655379}" destId="{A78B5DD0-B2BB-455C-8195-B80939CF518B}" srcOrd="1" destOrd="1" presId="urn:microsoft.com/office/officeart/2005/8/layout/cycle4"/>
    <dgm:cxn modelId="{12100936-E5FB-42E7-9B98-152F12589BD8}" type="presOf" srcId="{88AC8A08-91AE-42A7-8493-D92915139DD6}" destId="{A78B5DD0-B2BB-455C-8195-B80939CF518B}" srcOrd="1" destOrd="2" presId="urn:microsoft.com/office/officeart/2005/8/layout/cycle4"/>
    <dgm:cxn modelId="{D0AA6B37-8CDF-4313-A92F-40C329C902D5}" srcId="{2F6D6FF1-E488-4DA6-8DBE-C3BD4D17C58C}" destId="{40EE2C83-16CA-46D3-B8E1-CFDF4C1D66DA}" srcOrd="1" destOrd="0" parTransId="{2DC6A4B4-C00E-4BCB-A971-433CA3DCB9B9}" sibTransId="{86CA2D18-1FF6-48FC-8187-20058A7F1268}"/>
    <dgm:cxn modelId="{F7596738-6BCA-4633-8D5D-CF23A90E05C2}" type="presOf" srcId="{1C0AB241-79AE-47B3-92C3-B26DF6FA4808}" destId="{185F4550-A43F-4A6B-9F38-EC78D0676F7B}" srcOrd="1" destOrd="4" presId="urn:microsoft.com/office/officeart/2005/8/layout/cycle4"/>
    <dgm:cxn modelId="{BE6E3239-2142-4B2D-AECD-7AE3E04911D6}" type="presOf" srcId="{A568DDFB-6141-409E-BD3A-E1B14F51B5C0}" destId="{803FAD57-CBD0-4C6F-A152-2166C44EB8E4}" srcOrd="0" destOrd="0" presId="urn:microsoft.com/office/officeart/2005/8/layout/cycle4"/>
    <dgm:cxn modelId="{6F98C539-B2B2-4C25-87E4-D3381BC0549A}" type="presOf" srcId="{40EE2C83-16CA-46D3-B8E1-CFDF4C1D66DA}" destId="{185F4550-A43F-4A6B-9F38-EC78D0676F7B}" srcOrd="1" destOrd="1" presId="urn:microsoft.com/office/officeart/2005/8/layout/cycle4"/>
    <dgm:cxn modelId="{2053823A-401C-4ACF-8FA7-0DF927079474}" type="presOf" srcId="{DF662D25-917E-4C0B-A4E5-7566CB2D7C0F}" destId="{45581103-7859-45DD-8D97-A3B3D23B140B}" srcOrd="1" destOrd="4" presId="urn:microsoft.com/office/officeart/2005/8/layout/cycle4"/>
    <dgm:cxn modelId="{227E923A-9EE9-4905-A96A-25A2BF9EBE19}" type="presOf" srcId="{A91E347B-6B1F-473A-B544-C3893EC8E2BF}" destId="{B743FBB2-FF7D-47C6-8BDC-E8EB530755BD}" srcOrd="0" destOrd="0" presId="urn:microsoft.com/office/officeart/2005/8/layout/cycle4"/>
    <dgm:cxn modelId="{85D2C83C-97BC-44E2-9A60-F90B6DF24FB0}" type="presOf" srcId="{86268846-FC73-4245-9F25-92145FA47F9A}" destId="{F9CEBADB-2998-443E-80E1-2F650D67EC17}" srcOrd="0" destOrd="3" presId="urn:microsoft.com/office/officeart/2005/8/layout/cycle4"/>
    <dgm:cxn modelId="{BCEA883F-42DE-4435-8703-50833F4E3239}" type="presOf" srcId="{EA3E3E1E-0E5F-49ED-8326-E3BF680FE2D1}" destId="{45581103-7859-45DD-8D97-A3B3D23B140B}" srcOrd="1" destOrd="1" presId="urn:microsoft.com/office/officeart/2005/8/layout/cycle4"/>
    <dgm:cxn modelId="{47FDFB5E-FF21-4B60-BB6F-748802DAD9AB}" type="presOf" srcId="{FD78231F-F675-40FC-AF33-AB5B6E247986}" destId="{307CDFA7-E055-4A06-A9AA-35EB359B3787}" srcOrd="0" destOrd="0" presId="urn:microsoft.com/office/officeart/2005/8/layout/cycle4"/>
    <dgm:cxn modelId="{F1DD205F-D748-46A7-B1CE-B4C09BC8CA53}" srcId="{91AD89FD-37B8-446C-AA3E-91E1BF790F92}" destId="{3A721EF6-950D-45ED-98D8-02E85B3348AB}" srcOrd="3" destOrd="0" parTransId="{D43797AF-B9CE-4F76-8298-09A51212EFAE}" sibTransId="{594E3E48-2EF3-4070-A9FA-1B21EB879433}"/>
    <dgm:cxn modelId="{F8448361-2C00-4609-9171-A1D4DA8DD747}" type="presOf" srcId="{9D6BECD6-1FD6-4543-824F-95FE1CB73078}" destId="{45581103-7859-45DD-8D97-A3B3D23B140B}" srcOrd="1" destOrd="5" presId="urn:microsoft.com/office/officeart/2005/8/layout/cycle4"/>
    <dgm:cxn modelId="{3A564963-10A4-4796-A12B-C93CAB50D411}" srcId="{3A721EF6-950D-45ED-98D8-02E85B3348AB}" destId="{9D6BECD6-1FD6-4543-824F-95FE1CB73078}" srcOrd="5" destOrd="0" parTransId="{993E8EC6-2B74-496D-AD88-EF341CFBEB1B}" sibTransId="{609CC324-20A1-4F5F-8893-330BA536EC7A}"/>
    <dgm:cxn modelId="{A6328366-1B86-47FB-8D2C-37AD2FB00F90}" srcId="{2F6D6FF1-E488-4DA6-8DBE-C3BD4D17C58C}" destId="{BD2F6852-0976-4B05-9430-7B1E81CC7E96}" srcOrd="7" destOrd="0" parTransId="{E024943C-860A-4760-AEFA-209D240DB49F}" sibTransId="{0E3AC564-F7D3-483E-AB3A-4831131D0181}"/>
    <dgm:cxn modelId="{E6D9E468-B197-438E-92D7-8A770DD95599}" type="presOf" srcId="{155F5DC0-FA98-4B1C-AB79-00FDE41C48E7}" destId="{5163FE42-E3B8-440A-BA25-E067FA1C31D0}" srcOrd="0" destOrd="0" presId="urn:microsoft.com/office/officeart/2005/8/layout/cycle4"/>
    <dgm:cxn modelId="{C743196A-A234-4901-B20B-570554C23E55}" type="presOf" srcId="{49AD88C0-786C-4D44-82C3-206A97109C9B}" destId="{185F4550-A43F-4A6B-9F38-EC78D0676F7B}" srcOrd="1" destOrd="5" presId="urn:microsoft.com/office/officeart/2005/8/layout/cycle4"/>
    <dgm:cxn modelId="{6C47306B-E14A-4843-9CAE-2E6A2FB3BF4F}" srcId="{3A721EF6-950D-45ED-98D8-02E85B3348AB}" destId="{F9C7F891-AB16-4257-A10D-03803E18AA56}" srcOrd="6" destOrd="0" parTransId="{F4560A19-E32D-4A8F-AC50-6F59A88BD736}" sibTransId="{A737EC24-7A66-4F02-82AD-EF334E0DE811}"/>
    <dgm:cxn modelId="{9F0F9B4E-9579-4723-8098-96BB41EC7B53}" type="presOf" srcId="{88AC8A08-91AE-42A7-8493-D92915139DD6}" destId="{F9CEBADB-2998-443E-80E1-2F650D67EC17}" srcOrd="0" destOrd="2" presId="urn:microsoft.com/office/officeart/2005/8/layout/cycle4"/>
    <dgm:cxn modelId="{BE6BFB6E-CA5D-49E1-85FA-3EF968FAEF71}" type="presOf" srcId="{49AD88C0-786C-4D44-82C3-206A97109C9B}" destId="{19B6C9CA-81C7-46D6-9644-25388E19A663}" srcOrd="0" destOrd="5" presId="urn:microsoft.com/office/officeart/2005/8/layout/cycle4"/>
    <dgm:cxn modelId="{1CC4BF71-59D5-43B5-B3A5-8B33A73F15D6}" type="presOf" srcId="{337601EC-EBB0-4552-BC75-8A00063830CF}" destId="{185F4550-A43F-4A6B-9F38-EC78D0676F7B}" srcOrd="1" destOrd="2" presId="urn:microsoft.com/office/officeart/2005/8/layout/cycle4"/>
    <dgm:cxn modelId="{8B817A77-B862-48A3-8310-2DBE1BDCD652}" srcId="{91AD89FD-37B8-446C-AA3E-91E1BF790F92}" destId="{FD78231F-F675-40FC-AF33-AB5B6E247986}" srcOrd="2" destOrd="0" parTransId="{BAF72C78-15D0-486A-B08C-C40C06CB1D3D}" sibTransId="{B98641C0-B6D3-484B-82A7-D83FAD8BFCAA}"/>
    <dgm:cxn modelId="{240A8978-CC5A-4C99-BB58-68322FE41914}" type="presOf" srcId="{86268846-FC73-4245-9F25-92145FA47F9A}" destId="{A78B5DD0-B2BB-455C-8195-B80939CF518B}" srcOrd="1" destOrd="3" presId="urn:microsoft.com/office/officeart/2005/8/layout/cycle4"/>
    <dgm:cxn modelId="{8183B379-1AD1-4E18-99AA-29DC8236BBB2}" srcId="{91AD89FD-37B8-446C-AA3E-91E1BF790F92}" destId="{A91E347B-6B1F-473A-B544-C3893EC8E2BF}" srcOrd="1" destOrd="0" parTransId="{57FC8AFB-9001-4794-8ADD-C54DB1C7BC0E}" sibTransId="{7D60A41F-1B86-4258-B5EB-D2656E0EE139}"/>
    <dgm:cxn modelId="{36258A7F-4DC2-4B9D-8D7C-126DE5386D8D}" type="presOf" srcId="{A568DDFB-6141-409E-BD3A-E1B14F51B5C0}" destId="{26802A71-6218-4ABA-8262-9136F912D5B3}" srcOrd="1" destOrd="0" presId="urn:microsoft.com/office/officeart/2005/8/layout/cycle4"/>
    <dgm:cxn modelId="{3A42D383-1678-40DA-9241-29AA78DBBFEB}" type="presOf" srcId="{C4761B79-8290-4D84-ABAC-36F1C1B61710}" destId="{185F4550-A43F-4A6B-9F38-EC78D0676F7B}" srcOrd="1" destOrd="6" presId="urn:microsoft.com/office/officeart/2005/8/layout/cycle4"/>
    <dgm:cxn modelId="{BD3EB085-1511-43F8-86F2-DAA47597A8AE}" type="presOf" srcId="{7D8EC396-0497-4A7B-B637-FFE86C655379}" destId="{F9CEBADB-2998-443E-80E1-2F650D67EC17}" srcOrd="0" destOrd="1" presId="urn:microsoft.com/office/officeart/2005/8/layout/cycle4"/>
    <dgm:cxn modelId="{A3316B87-956C-448A-8BFF-7C3051E95515}" type="presOf" srcId="{3A721EF6-950D-45ED-98D8-02E85B3348AB}" destId="{987365B8-0D27-404D-9BFF-6488C3BD4A21}" srcOrd="0" destOrd="0" presId="urn:microsoft.com/office/officeart/2005/8/layout/cycle4"/>
    <dgm:cxn modelId="{194A658B-F9AE-4460-B1D7-504824D9A52B}" srcId="{2F6D6FF1-E488-4DA6-8DBE-C3BD4D17C58C}" destId="{735998DD-BE60-4676-8161-8C9B4706DA9E}" srcOrd="3" destOrd="0" parTransId="{7440A769-5303-4389-9DC9-599F439C6072}" sibTransId="{90001FA0-1375-48D1-9F8E-390D106A5F32}"/>
    <dgm:cxn modelId="{3F4F9998-C72F-4B74-9CE9-044132AEB3A8}" type="presOf" srcId="{DF662D25-917E-4C0B-A4E5-7566CB2D7C0F}" destId="{5163FE42-E3B8-440A-BA25-E067FA1C31D0}" srcOrd="0" destOrd="4" presId="urn:microsoft.com/office/officeart/2005/8/layout/cycle4"/>
    <dgm:cxn modelId="{FD0F1899-073F-42FE-99F2-292E31265949}" type="presOf" srcId="{BD2F6852-0976-4B05-9430-7B1E81CC7E96}" destId="{19B6C9CA-81C7-46D6-9644-25388E19A663}" srcOrd="0" destOrd="7" presId="urn:microsoft.com/office/officeart/2005/8/layout/cycle4"/>
    <dgm:cxn modelId="{0B8AB69C-32BF-4041-93F2-97641D38E4F4}" type="presOf" srcId="{155F5DC0-FA98-4B1C-AB79-00FDE41C48E7}" destId="{45581103-7859-45DD-8D97-A3B3D23B140B}" srcOrd="1" destOrd="0" presId="urn:microsoft.com/office/officeart/2005/8/layout/cycle4"/>
    <dgm:cxn modelId="{B37A1A9F-2CB5-4A80-B4A9-36B33ED40360}" type="presOf" srcId="{83952EA2-D5B8-45A1-A791-5F52F81FC1A7}" destId="{19B6C9CA-81C7-46D6-9644-25388E19A663}" srcOrd="0" destOrd="0" presId="urn:microsoft.com/office/officeart/2005/8/layout/cycle4"/>
    <dgm:cxn modelId="{D1F9339F-1E8F-4B7E-A9DC-5C5347932857}" srcId="{2F6D6FF1-E488-4DA6-8DBE-C3BD4D17C58C}" destId="{83952EA2-D5B8-45A1-A791-5F52F81FC1A7}" srcOrd="0" destOrd="0" parTransId="{109D9742-D0B0-4FBA-ACAE-4A1736232A8A}" sibTransId="{9F98BA9D-7734-439C-BF92-873944E10F33}"/>
    <dgm:cxn modelId="{483773A4-4689-4373-8294-F0ACAD157C0D}" type="presOf" srcId="{F390EC65-AC5D-4716-A66D-3B1824EDACA6}" destId="{5163FE42-E3B8-440A-BA25-E067FA1C31D0}" srcOrd="0" destOrd="2" presId="urn:microsoft.com/office/officeart/2005/8/layout/cycle4"/>
    <dgm:cxn modelId="{20B22BA6-4B38-4C6F-806E-2A9E6EEFB76F}" srcId="{A91E347B-6B1F-473A-B544-C3893EC8E2BF}" destId="{88AC8A08-91AE-42A7-8493-D92915139DD6}" srcOrd="2" destOrd="0" parTransId="{3F118B01-16CD-4697-8DF9-4D408379BD88}" sibTransId="{8710E92A-39A6-46A8-8CB5-EC20B871979C}"/>
    <dgm:cxn modelId="{995863A8-E310-4829-B32A-0BDCAD13A89B}" type="presOf" srcId="{337601EC-EBB0-4552-BC75-8A00063830CF}" destId="{19B6C9CA-81C7-46D6-9644-25388E19A663}" srcOrd="0" destOrd="2" presId="urn:microsoft.com/office/officeart/2005/8/layout/cycle4"/>
    <dgm:cxn modelId="{8BF79CA8-664C-4F63-BFA9-689946DB2AC9}" srcId="{A91E347B-6B1F-473A-B544-C3893EC8E2BF}" destId="{7D8EC396-0497-4A7B-B637-FFE86C655379}" srcOrd="1" destOrd="0" parTransId="{E3639335-F013-43A8-8CB2-8573B8A316BE}" sibTransId="{EB4FDBF4-2D51-4C8C-9724-D9F8FE512574}"/>
    <dgm:cxn modelId="{A336CEA9-3DBA-45C5-9273-033084D08E69}" type="presOf" srcId="{90397CBA-3817-43D7-9305-57D60D3001DF}" destId="{A78B5DD0-B2BB-455C-8195-B80939CF518B}" srcOrd="1" destOrd="0" presId="urn:microsoft.com/office/officeart/2005/8/layout/cycle4"/>
    <dgm:cxn modelId="{9C233CAD-4625-4315-A138-F79F29A5481A}" type="presOf" srcId="{F621C1FB-0215-46CF-ABA8-AAF0594BF369}" destId="{803FAD57-CBD0-4C6F-A152-2166C44EB8E4}" srcOrd="0" destOrd="1" presId="urn:microsoft.com/office/officeart/2005/8/layout/cycle4"/>
    <dgm:cxn modelId="{058F6DB7-C5A6-4724-B808-ADD0FD9F0C7B}" type="presOf" srcId="{735998DD-BE60-4676-8161-8C9B4706DA9E}" destId="{185F4550-A43F-4A6B-9F38-EC78D0676F7B}" srcOrd="1" destOrd="3" presId="urn:microsoft.com/office/officeart/2005/8/layout/cycle4"/>
    <dgm:cxn modelId="{8AD8BAB7-55A3-4FF7-87DF-59018D457024}" srcId="{3A721EF6-950D-45ED-98D8-02E85B3348AB}" destId="{3F312E9E-45F8-47C5-B8F2-ADAFADC0CBF4}" srcOrd="8" destOrd="0" parTransId="{E906845F-3071-4FFD-879D-C92160DF317D}" sibTransId="{C4B9A689-9D0C-40F4-A18F-18023D07A8B1}"/>
    <dgm:cxn modelId="{8889CBC4-4D61-4C61-BAF2-FE69D05BC691}" srcId="{91AD89FD-37B8-446C-AA3E-91E1BF790F92}" destId="{2F6D6FF1-E488-4DA6-8DBE-C3BD4D17C58C}" srcOrd="0" destOrd="0" parTransId="{0B598610-DCE2-4161-B889-0E7349E3B82B}" sibTransId="{EF648145-7B66-46A1-95E0-C038BF806686}"/>
    <dgm:cxn modelId="{F08B30C5-9AB4-4A31-B50A-7481F1E1304F}" srcId="{3A721EF6-950D-45ED-98D8-02E85B3348AB}" destId="{EA3E3E1E-0E5F-49ED-8326-E3BF680FE2D1}" srcOrd="1" destOrd="0" parTransId="{D23C66F8-E4FC-4514-AD8E-CF04B74376EC}" sibTransId="{2C5A3AAA-378F-48E2-8F20-5B3E9032490A}"/>
    <dgm:cxn modelId="{398E9FC7-F1CA-4FD7-B33F-FA10F401B5D1}" srcId="{FD78231F-F675-40FC-AF33-AB5B6E247986}" destId="{F621C1FB-0215-46CF-ABA8-AAF0594BF369}" srcOrd="1" destOrd="0" parTransId="{10141F74-D34A-4DAA-B2DA-0FEE11AFDC69}" sibTransId="{63839B15-A5BA-42E9-883D-36122830F9E6}"/>
    <dgm:cxn modelId="{79C1BBC8-9796-46C3-90F0-6B8B72ADAEC4}" type="presOf" srcId="{F621C1FB-0215-46CF-ABA8-AAF0594BF369}" destId="{26802A71-6218-4ABA-8262-9136F912D5B3}" srcOrd="1" destOrd="1" presId="urn:microsoft.com/office/officeart/2005/8/layout/cycle4"/>
    <dgm:cxn modelId="{1160AFC9-A10C-4071-8924-90FBC4C590D7}" type="presOf" srcId="{F9C7F891-AB16-4257-A10D-03803E18AA56}" destId="{45581103-7859-45DD-8D97-A3B3D23B140B}" srcOrd="1" destOrd="6" presId="urn:microsoft.com/office/officeart/2005/8/layout/cycle4"/>
    <dgm:cxn modelId="{A64EB1CB-CD24-41FA-B226-6EBB9F805D62}" type="presOf" srcId="{90397CBA-3817-43D7-9305-57D60D3001DF}" destId="{F9CEBADB-2998-443E-80E1-2F650D67EC17}" srcOrd="0" destOrd="0" presId="urn:microsoft.com/office/officeart/2005/8/layout/cycle4"/>
    <dgm:cxn modelId="{8E7322CE-070F-4BFE-AFA4-48BD235D8645}" srcId="{3A721EF6-950D-45ED-98D8-02E85B3348AB}" destId="{155F5DC0-FA98-4B1C-AB79-00FDE41C48E7}" srcOrd="0" destOrd="0" parTransId="{0BBC9EA1-98D7-4815-9E7C-59FD1A6E2C81}" sibTransId="{C7D13368-4B0D-4207-B840-FD412ADBA043}"/>
    <dgm:cxn modelId="{729ADDCE-E9CE-47AD-9066-11CC57002E11}" type="presOf" srcId="{3F312E9E-45F8-47C5-B8F2-ADAFADC0CBF4}" destId="{5163FE42-E3B8-440A-BA25-E067FA1C31D0}" srcOrd="0" destOrd="8" presId="urn:microsoft.com/office/officeart/2005/8/layout/cycle4"/>
    <dgm:cxn modelId="{1442A2D1-B4E0-41FC-B100-BE3333931F2D}" type="presOf" srcId="{BD8CBA89-F1EC-4596-9A49-9E2AD8A8B591}" destId="{45581103-7859-45DD-8D97-A3B3D23B140B}" srcOrd="1" destOrd="3" presId="urn:microsoft.com/office/officeart/2005/8/layout/cycle4"/>
    <dgm:cxn modelId="{E16340D4-37BE-47E7-BB41-FF3B22D3A4E6}" type="presOf" srcId="{EA3E3E1E-0E5F-49ED-8326-E3BF680FE2D1}" destId="{5163FE42-E3B8-440A-BA25-E067FA1C31D0}" srcOrd="0" destOrd="1" presId="urn:microsoft.com/office/officeart/2005/8/layout/cycle4"/>
    <dgm:cxn modelId="{DB6A54D5-61C9-415B-9367-562606CBB575}" type="presOf" srcId="{91AD89FD-37B8-446C-AA3E-91E1BF790F92}" destId="{0A52AFE2-2CC7-4378-89F7-74C1F3CF0F74}" srcOrd="0" destOrd="0" presId="urn:microsoft.com/office/officeart/2005/8/layout/cycle4"/>
    <dgm:cxn modelId="{5E395EDA-3858-461A-86CD-7963878EB4FA}" type="presOf" srcId="{F9C7F891-AB16-4257-A10D-03803E18AA56}" destId="{5163FE42-E3B8-440A-BA25-E067FA1C31D0}" srcOrd="0" destOrd="6" presId="urn:microsoft.com/office/officeart/2005/8/layout/cycle4"/>
    <dgm:cxn modelId="{67B0F6DC-21A1-40B7-86D7-39A1EE75E6FD}" srcId="{2F6D6FF1-E488-4DA6-8DBE-C3BD4D17C58C}" destId="{49AD88C0-786C-4D44-82C3-206A97109C9B}" srcOrd="5" destOrd="0" parTransId="{6980F1B5-D83E-4A55-9FC8-1932DE3D78CC}" sibTransId="{5C76D499-9304-4F0D-8E1B-E4616CE3F84F}"/>
    <dgm:cxn modelId="{6E5873DE-9208-4EFF-BE65-C04F7289F2BA}" srcId="{3A721EF6-950D-45ED-98D8-02E85B3348AB}" destId="{DF662D25-917E-4C0B-A4E5-7566CB2D7C0F}" srcOrd="4" destOrd="0" parTransId="{69DA515C-106F-422E-9C5A-B3B2CDAA6656}" sibTransId="{988AC9AB-1FEB-4DF8-B06B-6453875D0C2E}"/>
    <dgm:cxn modelId="{326BADDF-0A7E-4E71-A2D8-8FED144B3CE4}" type="presOf" srcId="{9D6BECD6-1FD6-4543-824F-95FE1CB73078}" destId="{5163FE42-E3B8-440A-BA25-E067FA1C31D0}" srcOrd="0" destOrd="5" presId="urn:microsoft.com/office/officeart/2005/8/layout/cycle4"/>
    <dgm:cxn modelId="{7480E8E1-4814-476C-8CEB-07DFC3C50007}" type="presOf" srcId="{40EE2C83-16CA-46D3-B8E1-CFDF4C1D66DA}" destId="{19B6C9CA-81C7-46D6-9644-25388E19A663}" srcOrd="0" destOrd="1" presId="urn:microsoft.com/office/officeart/2005/8/layout/cycle4"/>
    <dgm:cxn modelId="{EA08A5E2-3EB6-4B45-810C-A1E1A262B6B1}" type="presOf" srcId="{83952EA2-D5B8-45A1-A791-5F52F81FC1A7}" destId="{185F4550-A43F-4A6B-9F38-EC78D0676F7B}" srcOrd="1" destOrd="0" presId="urn:microsoft.com/office/officeart/2005/8/layout/cycle4"/>
    <dgm:cxn modelId="{BE697FE6-A108-4D61-A9D7-22A6A633C04C}" type="presOf" srcId="{1C0AB241-79AE-47B3-92C3-B26DF6FA4808}" destId="{19B6C9CA-81C7-46D6-9644-25388E19A663}" srcOrd="0" destOrd="4" presId="urn:microsoft.com/office/officeart/2005/8/layout/cycle4"/>
    <dgm:cxn modelId="{EE77AAE8-DF92-49B0-A343-90C199167C26}" srcId="{3A721EF6-950D-45ED-98D8-02E85B3348AB}" destId="{2FEC43D2-8038-4CE1-9BD7-6A261FA118AF}" srcOrd="7" destOrd="0" parTransId="{58007A9A-607D-4810-AAFA-36000D958779}" sibTransId="{10CA44F1-D94D-46B8-8BFB-8CA152E2A1C0}"/>
    <dgm:cxn modelId="{FCACD150-5ECB-4307-A284-82D47D21600D}" type="presParOf" srcId="{0A52AFE2-2CC7-4378-89F7-74C1F3CF0F74}" destId="{E061B559-F855-4F30-A2D2-2B8208946DAA}" srcOrd="0" destOrd="0" presId="urn:microsoft.com/office/officeart/2005/8/layout/cycle4"/>
    <dgm:cxn modelId="{1E6F7156-E0E0-4F15-9B0D-F7727ADDAC91}" type="presParOf" srcId="{E061B559-F855-4F30-A2D2-2B8208946DAA}" destId="{3BE0AC8E-7E9A-4A9F-AFF6-6528A841999B}" srcOrd="0" destOrd="0" presId="urn:microsoft.com/office/officeart/2005/8/layout/cycle4"/>
    <dgm:cxn modelId="{E9C14C9C-9F7C-410D-85B5-EA3A78DD7F2C}" type="presParOf" srcId="{3BE0AC8E-7E9A-4A9F-AFF6-6528A841999B}" destId="{19B6C9CA-81C7-46D6-9644-25388E19A663}" srcOrd="0" destOrd="0" presId="urn:microsoft.com/office/officeart/2005/8/layout/cycle4"/>
    <dgm:cxn modelId="{B2F94D3F-E172-441C-ACB7-25A25D7F6690}" type="presParOf" srcId="{3BE0AC8E-7E9A-4A9F-AFF6-6528A841999B}" destId="{185F4550-A43F-4A6B-9F38-EC78D0676F7B}" srcOrd="1" destOrd="0" presId="urn:microsoft.com/office/officeart/2005/8/layout/cycle4"/>
    <dgm:cxn modelId="{762FE4CC-2510-45B5-9F4F-3718C2594712}" type="presParOf" srcId="{E061B559-F855-4F30-A2D2-2B8208946DAA}" destId="{0E87B462-1E3D-41CE-9222-1D10B429F54C}" srcOrd="1" destOrd="0" presId="urn:microsoft.com/office/officeart/2005/8/layout/cycle4"/>
    <dgm:cxn modelId="{30ACE389-F16F-4EBC-B049-69881666CA70}" type="presParOf" srcId="{0E87B462-1E3D-41CE-9222-1D10B429F54C}" destId="{F9CEBADB-2998-443E-80E1-2F650D67EC17}" srcOrd="0" destOrd="0" presId="urn:microsoft.com/office/officeart/2005/8/layout/cycle4"/>
    <dgm:cxn modelId="{C3AD5042-BEAB-425B-A5BB-3408189A6509}" type="presParOf" srcId="{0E87B462-1E3D-41CE-9222-1D10B429F54C}" destId="{A78B5DD0-B2BB-455C-8195-B80939CF518B}" srcOrd="1" destOrd="0" presId="urn:microsoft.com/office/officeart/2005/8/layout/cycle4"/>
    <dgm:cxn modelId="{6D92F16E-3911-4A66-9DE9-C1A49CE9BC93}" type="presParOf" srcId="{E061B559-F855-4F30-A2D2-2B8208946DAA}" destId="{79743DAE-4C6F-4924-8FF7-AF898377F0BE}" srcOrd="2" destOrd="0" presId="urn:microsoft.com/office/officeart/2005/8/layout/cycle4"/>
    <dgm:cxn modelId="{4A2B28F0-BC72-40C9-873D-E8B51405C2FC}" type="presParOf" srcId="{79743DAE-4C6F-4924-8FF7-AF898377F0BE}" destId="{803FAD57-CBD0-4C6F-A152-2166C44EB8E4}" srcOrd="0" destOrd="0" presId="urn:microsoft.com/office/officeart/2005/8/layout/cycle4"/>
    <dgm:cxn modelId="{D8FE6293-8983-4AA1-97FC-F7E155F140A4}" type="presParOf" srcId="{79743DAE-4C6F-4924-8FF7-AF898377F0BE}" destId="{26802A71-6218-4ABA-8262-9136F912D5B3}" srcOrd="1" destOrd="0" presId="urn:microsoft.com/office/officeart/2005/8/layout/cycle4"/>
    <dgm:cxn modelId="{0682A0E2-A334-4002-9196-E34A23DC6CB4}" type="presParOf" srcId="{E061B559-F855-4F30-A2D2-2B8208946DAA}" destId="{42A6571C-1100-4055-A24D-B4BB5DCB435F}" srcOrd="3" destOrd="0" presId="urn:microsoft.com/office/officeart/2005/8/layout/cycle4"/>
    <dgm:cxn modelId="{5654B079-9721-4FB5-B016-102AF1CFB4DF}" type="presParOf" srcId="{42A6571C-1100-4055-A24D-B4BB5DCB435F}" destId="{5163FE42-E3B8-440A-BA25-E067FA1C31D0}" srcOrd="0" destOrd="0" presId="urn:microsoft.com/office/officeart/2005/8/layout/cycle4"/>
    <dgm:cxn modelId="{50E2B82B-C2AE-4677-974F-496F808C427E}" type="presParOf" srcId="{42A6571C-1100-4055-A24D-B4BB5DCB435F}" destId="{45581103-7859-45DD-8D97-A3B3D23B140B}" srcOrd="1" destOrd="0" presId="urn:microsoft.com/office/officeart/2005/8/layout/cycle4"/>
    <dgm:cxn modelId="{DF6B671E-5FF6-4979-BE39-BAFB97E053BE}" type="presParOf" srcId="{E061B559-F855-4F30-A2D2-2B8208946DAA}" destId="{CB2819C9-7A9A-4C9D-BFE6-E001DA980A4F}" srcOrd="4" destOrd="0" presId="urn:microsoft.com/office/officeart/2005/8/layout/cycle4"/>
    <dgm:cxn modelId="{966A8A28-8F55-417D-88D9-5C68F1656B3C}" type="presParOf" srcId="{0A52AFE2-2CC7-4378-89F7-74C1F3CF0F74}" destId="{003AE629-BFA8-4AC0-A810-DD7434ABF89B}" srcOrd="1" destOrd="0" presId="urn:microsoft.com/office/officeart/2005/8/layout/cycle4"/>
    <dgm:cxn modelId="{86763A51-D724-4223-B9B6-C6B0862B8ED9}" type="presParOf" srcId="{003AE629-BFA8-4AC0-A810-DD7434ABF89B}" destId="{21C692B1-15B6-4081-A70B-9369E013771A}" srcOrd="0" destOrd="0" presId="urn:microsoft.com/office/officeart/2005/8/layout/cycle4"/>
    <dgm:cxn modelId="{600F0266-4248-44B3-82C1-731F2642B2F7}" type="presParOf" srcId="{003AE629-BFA8-4AC0-A810-DD7434ABF89B}" destId="{B743FBB2-FF7D-47C6-8BDC-E8EB530755BD}" srcOrd="1" destOrd="0" presId="urn:microsoft.com/office/officeart/2005/8/layout/cycle4"/>
    <dgm:cxn modelId="{2891E769-8D26-475D-A0A4-C4BF9245F2C0}" type="presParOf" srcId="{003AE629-BFA8-4AC0-A810-DD7434ABF89B}" destId="{307CDFA7-E055-4A06-A9AA-35EB359B3787}" srcOrd="2" destOrd="0" presId="urn:microsoft.com/office/officeart/2005/8/layout/cycle4"/>
    <dgm:cxn modelId="{8AC154D9-4B0E-48B9-A51D-8717FF1A39EB}" type="presParOf" srcId="{003AE629-BFA8-4AC0-A810-DD7434ABF89B}" destId="{987365B8-0D27-404D-9BFF-6488C3BD4A21}" srcOrd="3" destOrd="0" presId="urn:microsoft.com/office/officeart/2005/8/layout/cycle4"/>
    <dgm:cxn modelId="{8C7D30CC-FB88-49BC-812C-14E06C2CE732}" type="presParOf" srcId="{003AE629-BFA8-4AC0-A810-DD7434ABF89B}" destId="{765A7085-4662-4565-BF89-98456C00236E}" srcOrd="4" destOrd="0" presId="urn:microsoft.com/office/officeart/2005/8/layout/cycle4"/>
    <dgm:cxn modelId="{97D7710A-661F-42BF-8498-948A5BF03891}" type="presParOf" srcId="{0A52AFE2-2CC7-4378-89F7-74C1F3CF0F74}" destId="{5723DFD1-0E96-45E7-8D5E-E909CF2D6241}" srcOrd="2" destOrd="0" presId="urn:microsoft.com/office/officeart/2005/8/layout/cycle4"/>
    <dgm:cxn modelId="{893F7780-2DA4-4707-A6A8-49E8720F6235}" type="presParOf" srcId="{0A52AFE2-2CC7-4378-89F7-74C1F3CF0F74}" destId="{7C3478BB-D980-4608-819B-5397DB9EBDBD}" srcOrd="3" destOrd="0" presId="urn:microsoft.com/office/officeart/2005/8/layout/cycle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3FAD57-CBD0-4C6F-A152-2166C44EB8E4}">
      <dsp:nvSpPr>
        <dsp:cNvPr id="0" name=""/>
        <dsp:cNvSpPr/>
      </dsp:nvSpPr>
      <dsp:spPr>
        <a:xfrm>
          <a:off x="6205150" y="3532842"/>
          <a:ext cx="2566506" cy="1662514"/>
        </a:xfrm>
        <a:prstGeom prst="roundRect">
          <a:avLst>
            <a:gd name="adj" fmla="val 10000"/>
          </a:avLst>
        </a:prstGeom>
        <a:solidFill>
          <a:schemeClr val="lt1">
            <a:alpha val="90000"/>
            <a:hueOff val="0"/>
            <a:satOff val="0"/>
            <a:lumOff val="0"/>
            <a:alphaOff val="0"/>
          </a:schemeClr>
        </a:solidFill>
        <a:ln w="1905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t" anchorCtr="0">
          <a:noAutofit/>
        </a:bodyPr>
        <a:lstStyle/>
        <a:p>
          <a:pPr marL="57150" lvl="1" indent="-57150" algn="l" defTabSz="222250">
            <a:lnSpc>
              <a:spcPct val="90000"/>
            </a:lnSpc>
            <a:spcBef>
              <a:spcPct val="0"/>
            </a:spcBef>
            <a:spcAft>
              <a:spcPct val="15000"/>
            </a:spcAft>
            <a:buChar char="•"/>
          </a:pPr>
          <a:r>
            <a:rPr lang="nl-BE" sz="500" kern="1200"/>
            <a:t>Een aanhoudende zwakke automarkt zal wegen op de resultaten.</a:t>
          </a:r>
        </a:p>
        <a:p>
          <a:pPr marL="57150" lvl="1" indent="-57150" algn="l" defTabSz="222250">
            <a:lnSpc>
              <a:spcPct val="90000"/>
            </a:lnSpc>
            <a:spcBef>
              <a:spcPct val="0"/>
            </a:spcBef>
            <a:spcAft>
              <a:spcPct val="15000"/>
            </a:spcAft>
            <a:buChar char="•"/>
          </a:pPr>
          <a:r>
            <a:rPr lang="nl-BE" sz="500" kern="1200"/>
            <a:t>Het niet tijdig voorzien van een competitief aanbod in de markt van elektrische wagens kan de toekomstige concurrentiële positie van </a:t>
          </a:r>
          <a:r>
            <a:rPr lang="nl-BE" sz="500" kern="1200" err="1"/>
            <a:t>Stellantis</a:t>
          </a:r>
          <a:r>
            <a:rPr lang="nl-BE" sz="500" kern="1200"/>
            <a:t> aantasten</a:t>
          </a:r>
        </a:p>
      </dsp:txBody>
      <dsp:txXfrm>
        <a:off x="7011622" y="3984991"/>
        <a:ext cx="1723514" cy="1173845"/>
      </dsp:txXfrm>
    </dsp:sp>
    <dsp:sp modelId="{5163FE42-E3B8-440A-BA25-E067FA1C31D0}">
      <dsp:nvSpPr>
        <dsp:cNvPr id="0" name=""/>
        <dsp:cNvSpPr/>
      </dsp:nvSpPr>
      <dsp:spPr>
        <a:xfrm>
          <a:off x="2008452" y="3532842"/>
          <a:ext cx="2566506" cy="1662514"/>
        </a:xfrm>
        <a:prstGeom prst="roundRect">
          <a:avLst>
            <a:gd name="adj" fmla="val 10000"/>
          </a:avLst>
        </a:prstGeom>
        <a:solidFill>
          <a:schemeClr val="lt1">
            <a:alpha val="90000"/>
            <a:hueOff val="0"/>
            <a:satOff val="0"/>
            <a:lumOff val="0"/>
            <a:alphaOff val="0"/>
          </a:schemeClr>
        </a:solidFill>
        <a:ln w="1905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t" anchorCtr="0">
          <a:noAutofit/>
        </a:bodyPr>
        <a:lstStyle/>
        <a:p>
          <a:pPr marL="57150" lvl="1" indent="-57150" algn="l" defTabSz="222250">
            <a:lnSpc>
              <a:spcPct val="90000"/>
            </a:lnSpc>
            <a:spcBef>
              <a:spcPct val="0"/>
            </a:spcBef>
            <a:spcAft>
              <a:spcPct val="15000"/>
            </a:spcAft>
            <a:buFont typeface="Arial" panose="020B0604020202020204" pitchFamily="34" charset="0"/>
            <a:buChar char="•"/>
          </a:pPr>
          <a:endParaRPr lang="nl-BE" sz="500" kern="1200"/>
        </a:p>
        <a:p>
          <a:pPr marL="57150" lvl="1" indent="-57150" algn="l" defTabSz="222250">
            <a:lnSpc>
              <a:spcPct val="90000"/>
            </a:lnSpc>
            <a:spcBef>
              <a:spcPct val="0"/>
            </a:spcBef>
            <a:spcAft>
              <a:spcPct val="15000"/>
            </a:spcAft>
            <a:buChar char="•"/>
          </a:pPr>
          <a:r>
            <a:rPr lang="nl-BE" sz="500" kern="1200"/>
            <a:t>Potentie tot waardestijging</a:t>
          </a:r>
        </a:p>
        <a:p>
          <a:pPr marL="57150" lvl="1" indent="-57150" algn="l" defTabSz="222250">
            <a:lnSpc>
              <a:spcPct val="90000"/>
            </a:lnSpc>
            <a:spcBef>
              <a:spcPct val="0"/>
            </a:spcBef>
            <a:spcAft>
              <a:spcPct val="15000"/>
            </a:spcAft>
            <a:buChar char="•"/>
          </a:pPr>
          <a:r>
            <a:rPr lang="nl-BE" sz="500" kern="1200"/>
            <a:t>Groei in healthcare en tech</a:t>
          </a:r>
        </a:p>
        <a:p>
          <a:pPr marL="57150" lvl="1" indent="-57150" algn="l" defTabSz="222250">
            <a:lnSpc>
              <a:spcPct val="90000"/>
            </a:lnSpc>
            <a:spcBef>
              <a:spcPct val="0"/>
            </a:spcBef>
            <a:spcAft>
              <a:spcPct val="15000"/>
            </a:spcAft>
            <a:buChar char="•"/>
          </a:pPr>
          <a:r>
            <a:rPr lang="nl-NL" sz="500" kern="1200"/>
            <a:t>Het aantrekken van de automotive markt zal een positieve invloed hebben op de resultaten.</a:t>
          </a:r>
        </a:p>
        <a:p>
          <a:pPr marL="57150" lvl="1" indent="-57150" algn="l" defTabSz="222250">
            <a:lnSpc>
              <a:spcPct val="90000"/>
            </a:lnSpc>
            <a:spcBef>
              <a:spcPct val="0"/>
            </a:spcBef>
            <a:spcAft>
              <a:spcPct val="15000"/>
            </a:spcAft>
            <a:buChar char="•"/>
          </a:pPr>
          <a:r>
            <a:rPr lang="nl-NL" sz="500" kern="1200"/>
            <a:t>Introductie van SUV kan verkoopcijfers van Ferrari de komende jaren nog een boost geven.</a:t>
          </a:r>
        </a:p>
        <a:p>
          <a:pPr marL="57150" lvl="1" indent="-57150" algn="l" defTabSz="222250">
            <a:lnSpc>
              <a:spcPct val="90000"/>
            </a:lnSpc>
            <a:spcBef>
              <a:spcPct val="0"/>
            </a:spcBef>
            <a:spcAft>
              <a:spcPct val="15000"/>
            </a:spcAft>
            <a:buChar char="•"/>
          </a:pPr>
          <a:r>
            <a:rPr lang="nl-NL" sz="500" kern="1200"/>
            <a:t>Holdingdiscount kan de komende jaren opnieuw verkleinen als Exor zijn strategie verder succesvol uitvoert.</a:t>
          </a:r>
        </a:p>
        <a:p>
          <a:pPr marL="57150" lvl="1" indent="-57150" algn="l" defTabSz="222250">
            <a:lnSpc>
              <a:spcPct val="90000"/>
            </a:lnSpc>
            <a:spcBef>
              <a:spcPct val="0"/>
            </a:spcBef>
            <a:spcAft>
              <a:spcPct val="15000"/>
            </a:spcAft>
            <a:buChar char="•"/>
          </a:pPr>
          <a:endParaRPr lang="nl-BE" sz="500" kern="1200"/>
        </a:p>
        <a:p>
          <a:pPr marL="57150" lvl="1" indent="-57150" algn="l" defTabSz="222250">
            <a:lnSpc>
              <a:spcPct val="90000"/>
            </a:lnSpc>
            <a:spcBef>
              <a:spcPct val="0"/>
            </a:spcBef>
            <a:spcAft>
              <a:spcPct val="15000"/>
            </a:spcAft>
            <a:buChar char="•"/>
          </a:pPr>
          <a:endParaRPr lang="nl-BE" sz="500" kern="1200"/>
        </a:p>
        <a:p>
          <a:pPr marL="57150" lvl="1" indent="-57150" algn="l" defTabSz="222250">
            <a:lnSpc>
              <a:spcPct val="90000"/>
            </a:lnSpc>
            <a:spcBef>
              <a:spcPct val="0"/>
            </a:spcBef>
            <a:spcAft>
              <a:spcPct val="15000"/>
            </a:spcAft>
            <a:buChar char="•"/>
          </a:pPr>
          <a:endParaRPr lang="nl-BE" sz="500" kern="1200"/>
        </a:p>
      </dsp:txBody>
      <dsp:txXfrm>
        <a:off x="2044972" y="3984991"/>
        <a:ext cx="1723514" cy="1173845"/>
      </dsp:txXfrm>
    </dsp:sp>
    <dsp:sp modelId="{F9CEBADB-2998-443E-80E1-2F650D67EC17}">
      <dsp:nvSpPr>
        <dsp:cNvPr id="0" name=""/>
        <dsp:cNvSpPr/>
      </dsp:nvSpPr>
      <dsp:spPr>
        <a:xfrm>
          <a:off x="6195910" y="0"/>
          <a:ext cx="2566506" cy="1662514"/>
        </a:xfrm>
        <a:prstGeom prst="roundRect">
          <a:avLst>
            <a:gd name="adj" fmla="val 10000"/>
          </a:avLst>
        </a:prstGeom>
        <a:solidFill>
          <a:schemeClr val="lt1">
            <a:alpha val="90000"/>
            <a:hueOff val="0"/>
            <a:satOff val="0"/>
            <a:lumOff val="0"/>
            <a:alphaOff val="0"/>
          </a:schemeClr>
        </a:solidFill>
        <a:ln w="1905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t" anchorCtr="0">
          <a:noAutofit/>
        </a:bodyPr>
        <a:lstStyle/>
        <a:p>
          <a:pPr marL="57150" lvl="1" indent="-57150" algn="l" defTabSz="222250">
            <a:lnSpc>
              <a:spcPct val="90000"/>
            </a:lnSpc>
            <a:spcBef>
              <a:spcPct val="0"/>
            </a:spcBef>
            <a:spcAft>
              <a:spcPct val="15000"/>
            </a:spcAft>
            <a:buChar char="•"/>
          </a:pPr>
          <a:r>
            <a:rPr lang="nl-BE" sz="500" kern="1200"/>
            <a:t> Laag </a:t>
          </a:r>
          <a:r>
            <a:rPr lang="nl-BE" sz="500" kern="1200" err="1"/>
            <a:t>divendenrendement</a:t>
          </a:r>
          <a:endParaRPr lang="nl-BE" sz="500" kern="1200"/>
        </a:p>
        <a:p>
          <a:pPr marL="57150" lvl="1" indent="-57150" algn="l" defTabSz="222250">
            <a:lnSpc>
              <a:spcPct val="90000"/>
            </a:lnSpc>
            <a:spcBef>
              <a:spcPct val="0"/>
            </a:spcBef>
            <a:spcAft>
              <a:spcPct val="15000"/>
            </a:spcAft>
            <a:buChar char="•"/>
          </a:pPr>
          <a:r>
            <a:rPr lang="nl-BE" sz="500" kern="1200"/>
            <a:t>Hoge waardering maakt van Ferrari maakt </a:t>
          </a:r>
          <a:r>
            <a:rPr lang="nl-BE" sz="500" kern="1200" err="1"/>
            <a:t>Exor</a:t>
          </a:r>
          <a:r>
            <a:rPr lang="nl-BE" sz="500" kern="1200"/>
            <a:t> gevoelig bij marktdalingen</a:t>
          </a:r>
        </a:p>
        <a:p>
          <a:pPr marL="57150" lvl="1" indent="-57150" algn="l" defTabSz="222250">
            <a:lnSpc>
              <a:spcPct val="90000"/>
            </a:lnSpc>
            <a:spcBef>
              <a:spcPct val="0"/>
            </a:spcBef>
            <a:spcAft>
              <a:spcPct val="15000"/>
            </a:spcAft>
            <a:buChar char="•"/>
          </a:pPr>
          <a:r>
            <a:rPr lang="nl-BE" sz="500" kern="1200"/>
            <a:t>Sommige deelnemingen presteren minder</a:t>
          </a:r>
        </a:p>
        <a:p>
          <a:pPr marL="57150" lvl="1" indent="-57150" algn="l" defTabSz="222250">
            <a:lnSpc>
              <a:spcPct val="90000"/>
            </a:lnSpc>
            <a:spcBef>
              <a:spcPct val="0"/>
            </a:spcBef>
            <a:spcAft>
              <a:spcPct val="15000"/>
            </a:spcAft>
            <a:buChar char="•"/>
          </a:pPr>
          <a:r>
            <a:rPr lang="nl-BE" sz="500" kern="1200"/>
            <a:t>Beperkte free </a:t>
          </a:r>
          <a:r>
            <a:rPr lang="nl-BE" sz="500" kern="1200" err="1"/>
            <a:t>float</a:t>
          </a:r>
          <a:r>
            <a:rPr lang="nl-BE" sz="500" kern="1200"/>
            <a:t> en lagere liquiditeit </a:t>
          </a:r>
        </a:p>
      </dsp:txBody>
      <dsp:txXfrm>
        <a:off x="7002382" y="36520"/>
        <a:ext cx="1723514" cy="1173845"/>
      </dsp:txXfrm>
    </dsp:sp>
    <dsp:sp modelId="{19B6C9CA-81C7-46D6-9644-25388E19A663}">
      <dsp:nvSpPr>
        <dsp:cNvPr id="0" name=""/>
        <dsp:cNvSpPr/>
      </dsp:nvSpPr>
      <dsp:spPr>
        <a:xfrm>
          <a:off x="2008452" y="0"/>
          <a:ext cx="2566506" cy="1662514"/>
        </a:xfrm>
        <a:prstGeom prst="roundRect">
          <a:avLst>
            <a:gd name="adj" fmla="val 10000"/>
          </a:avLst>
        </a:prstGeom>
        <a:solidFill>
          <a:schemeClr val="lt1">
            <a:alpha val="90000"/>
            <a:hueOff val="0"/>
            <a:satOff val="0"/>
            <a:lumOff val="0"/>
            <a:alphaOff val="0"/>
          </a:schemeClr>
        </a:solidFill>
        <a:ln w="1905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t" anchorCtr="0">
          <a:noAutofit/>
        </a:bodyPr>
        <a:lstStyle/>
        <a:p>
          <a:pPr marL="57150" lvl="1" indent="-57150" algn="l" defTabSz="222250">
            <a:lnSpc>
              <a:spcPct val="90000"/>
            </a:lnSpc>
            <a:spcBef>
              <a:spcPct val="0"/>
            </a:spcBef>
            <a:spcAft>
              <a:spcPct val="15000"/>
            </a:spcAft>
            <a:buChar char="•"/>
          </a:pPr>
          <a:r>
            <a:rPr lang="nl-BE" sz="500" kern="1200"/>
            <a:t> Lage schuld en netto kaspositie </a:t>
          </a:r>
        </a:p>
        <a:p>
          <a:pPr marL="57150" lvl="1" indent="-57150" algn="l" defTabSz="222250">
            <a:lnSpc>
              <a:spcPct val="90000"/>
            </a:lnSpc>
            <a:spcBef>
              <a:spcPct val="0"/>
            </a:spcBef>
            <a:spcAft>
              <a:spcPct val="15000"/>
            </a:spcAft>
            <a:buChar char="•"/>
          </a:pPr>
          <a:r>
            <a:rPr lang="nl-BE" sz="500" kern="1200"/>
            <a:t>Langetermijnvisie</a:t>
          </a:r>
        </a:p>
        <a:p>
          <a:pPr marL="57150" lvl="1" indent="-57150" algn="l" defTabSz="222250">
            <a:lnSpc>
              <a:spcPct val="90000"/>
            </a:lnSpc>
            <a:spcBef>
              <a:spcPct val="0"/>
            </a:spcBef>
            <a:spcAft>
              <a:spcPct val="15000"/>
            </a:spcAft>
            <a:buChar char="•"/>
          </a:pPr>
          <a:r>
            <a:rPr lang="nl-BE" sz="500" kern="1200"/>
            <a:t>Diversificatie over meerdere sectoren </a:t>
          </a:r>
        </a:p>
        <a:p>
          <a:pPr marL="57150" lvl="1" indent="-57150" algn="l" defTabSz="222250">
            <a:lnSpc>
              <a:spcPct val="90000"/>
            </a:lnSpc>
            <a:spcBef>
              <a:spcPct val="0"/>
            </a:spcBef>
            <a:spcAft>
              <a:spcPct val="15000"/>
            </a:spcAft>
            <a:buChar char="•"/>
          </a:pPr>
          <a:r>
            <a:rPr lang="nl-BE" sz="500" kern="1200"/>
            <a:t>Hoogwaardige activa met sterke marktposities</a:t>
          </a:r>
        </a:p>
        <a:p>
          <a:pPr marL="57150" lvl="1" indent="-57150" algn="l" defTabSz="222250">
            <a:lnSpc>
              <a:spcPct val="90000"/>
            </a:lnSpc>
            <a:spcBef>
              <a:spcPct val="0"/>
            </a:spcBef>
            <a:spcAft>
              <a:spcPct val="15000"/>
            </a:spcAft>
            <a:buChar char="•"/>
          </a:pPr>
          <a:r>
            <a:rPr lang="nl-BE" sz="500" kern="1200"/>
            <a:t>Langetermijnvisie</a:t>
          </a:r>
        </a:p>
        <a:p>
          <a:pPr marL="57150" lvl="1" indent="-57150" algn="l" defTabSz="222250">
            <a:lnSpc>
              <a:spcPct val="90000"/>
            </a:lnSpc>
            <a:spcBef>
              <a:spcPct val="0"/>
            </a:spcBef>
            <a:spcAft>
              <a:spcPct val="15000"/>
            </a:spcAft>
            <a:buChar char="•"/>
          </a:pPr>
          <a:r>
            <a:rPr lang="nl-BE" sz="500" kern="1200"/>
            <a:t>+18% per jaar in het voorbije decennium</a:t>
          </a:r>
        </a:p>
        <a:p>
          <a:pPr marL="57150" lvl="1" indent="-57150" algn="l" defTabSz="222250">
            <a:lnSpc>
              <a:spcPct val="90000"/>
            </a:lnSpc>
            <a:spcBef>
              <a:spcPct val="0"/>
            </a:spcBef>
            <a:spcAft>
              <a:spcPct val="15000"/>
            </a:spcAft>
            <a:buChar char="•"/>
          </a:pPr>
          <a:r>
            <a:rPr lang="nl-BE" sz="500" kern="1200"/>
            <a:t>Familiale verankering, belangen management en aandeelhouders zitten op één lijn</a:t>
          </a:r>
        </a:p>
        <a:p>
          <a:pPr marL="57150" lvl="1" indent="-57150" algn="l" defTabSz="222250">
            <a:lnSpc>
              <a:spcPct val="90000"/>
            </a:lnSpc>
            <a:spcBef>
              <a:spcPct val="0"/>
            </a:spcBef>
            <a:spcAft>
              <a:spcPct val="15000"/>
            </a:spcAft>
            <a:buChar char="•"/>
          </a:pPr>
          <a:endParaRPr lang="nl-BE" sz="500" kern="1200"/>
        </a:p>
      </dsp:txBody>
      <dsp:txXfrm>
        <a:off x="2044972" y="36520"/>
        <a:ext cx="1723514" cy="1173845"/>
      </dsp:txXfrm>
    </dsp:sp>
    <dsp:sp modelId="{21C692B1-15B6-4081-A70B-9369E013771A}">
      <dsp:nvSpPr>
        <dsp:cNvPr id="0" name=""/>
        <dsp:cNvSpPr/>
      </dsp:nvSpPr>
      <dsp:spPr>
        <a:xfrm>
          <a:off x="3083891" y="296135"/>
          <a:ext cx="2249589" cy="2249589"/>
        </a:xfrm>
        <a:prstGeom prst="pieWedge">
          <a:avLst/>
        </a:prstGeom>
        <a:solidFill>
          <a:schemeClr val="accent3"/>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98272" tIns="398272" rIns="398272" bIns="398272" numCol="1" spcCol="1270" anchor="ctr" anchorCtr="0">
          <a:noAutofit/>
        </a:bodyPr>
        <a:lstStyle/>
        <a:p>
          <a:pPr marL="0" lvl="0" indent="0" algn="ctr" defTabSz="2489200">
            <a:lnSpc>
              <a:spcPct val="90000"/>
            </a:lnSpc>
            <a:spcBef>
              <a:spcPct val="0"/>
            </a:spcBef>
            <a:spcAft>
              <a:spcPct val="35000"/>
            </a:spcAft>
            <a:buNone/>
          </a:pPr>
          <a:r>
            <a:rPr lang="nl-BE" sz="5600" kern="1200"/>
            <a:t>S</a:t>
          </a:r>
        </a:p>
      </dsp:txBody>
      <dsp:txXfrm>
        <a:off x="3742780" y="955024"/>
        <a:ext cx="1590700" cy="1590700"/>
      </dsp:txXfrm>
    </dsp:sp>
    <dsp:sp modelId="{B743FBB2-FF7D-47C6-8BDC-E8EB530755BD}">
      <dsp:nvSpPr>
        <dsp:cNvPr id="0" name=""/>
        <dsp:cNvSpPr/>
      </dsp:nvSpPr>
      <dsp:spPr>
        <a:xfrm rot="5400000">
          <a:off x="5437388" y="296135"/>
          <a:ext cx="2249589" cy="2249589"/>
        </a:xfrm>
        <a:prstGeom prst="pieWedge">
          <a:avLst/>
        </a:prstGeom>
        <a:solidFill>
          <a:schemeClr val="accent3"/>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98272" tIns="398272" rIns="398272" bIns="398272" numCol="1" spcCol="1270" anchor="ctr" anchorCtr="0">
          <a:noAutofit/>
        </a:bodyPr>
        <a:lstStyle/>
        <a:p>
          <a:pPr marL="0" lvl="0" indent="0" algn="ctr" defTabSz="2489200">
            <a:lnSpc>
              <a:spcPct val="90000"/>
            </a:lnSpc>
            <a:spcBef>
              <a:spcPct val="0"/>
            </a:spcBef>
            <a:spcAft>
              <a:spcPct val="35000"/>
            </a:spcAft>
            <a:buNone/>
          </a:pPr>
          <a:r>
            <a:rPr lang="nl-BE" sz="5600" kern="1200"/>
            <a:t>W</a:t>
          </a:r>
        </a:p>
      </dsp:txBody>
      <dsp:txXfrm rot="-5400000">
        <a:off x="5437388" y="955024"/>
        <a:ext cx="1590700" cy="1590700"/>
      </dsp:txXfrm>
    </dsp:sp>
    <dsp:sp modelId="{307CDFA7-E055-4A06-A9AA-35EB359B3787}">
      <dsp:nvSpPr>
        <dsp:cNvPr id="0" name=""/>
        <dsp:cNvSpPr/>
      </dsp:nvSpPr>
      <dsp:spPr>
        <a:xfrm rot="10800000">
          <a:off x="5437388" y="2649632"/>
          <a:ext cx="2249589" cy="2249589"/>
        </a:xfrm>
        <a:prstGeom prst="pieWedge">
          <a:avLst/>
        </a:prstGeom>
        <a:solidFill>
          <a:schemeClr val="accent3"/>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98272" tIns="398272" rIns="398272" bIns="398272" numCol="1" spcCol="1270" anchor="ctr" anchorCtr="0">
          <a:noAutofit/>
        </a:bodyPr>
        <a:lstStyle/>
        <a:p>
          <a:pPr marL="0" lvl="0" indent="0" algn="ctr" defTabSz="2489200">
            <a:lnSpc>
              <a:spcPct val="90000"/>
            </a:lnSpc>
            <a:spcBef>
              <a:spcPct val="0"/>
            </a:spcBef>
            <a:spcAft>
              <a:spcPct val="35000"/>
            </a:spcAft>
            <a:buNone/>
          </a:pPr>
          <a:r>
            <a:rPr lang="nl-BE" sz="5600" kern="1200"/>
            <a:t>T</a:t>
          </a:r>
        </a:p>
      </dsp:txBody>
      <dsp:txXfrm rot="10800000">
        <a:off x="5437388" y="2649632"/>
        <a:ext cx="1590700" cy="1590700"/>
      </dsp:txXfrm>
    </dsp:sp>
    <dsp:sp modelId="{987365B8-0D27-404D-9BFF-6488C3BD4A21}">
      <dsp:nvSpPr>
        <dsp:cNvPr id="0" name=""/>
        <dsp:cNvSpPr/>
      </dsp:nvSpPr>
      <dsp:spPr>
        <a:xfrm rot="16200000">
          <a:off x="3083891" y="2649632"/>
          <a:ext cx="2249589" cy="2249589"/>
        </a:xfrm>
        <a:prstGeom prst="pieWedge">
          <a:avLst/>
        </a:prstGeom>
        <a:solidFill>
          <a:schemeClr val="accent3"/>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98272" tIns="398272" rIns="398272" bIns="398272" numCol="1" spcCol="1270" anchor="ctr" anchorCtr="0">
          <a:noAutofit/>
        </a:bodyPr>
        <a:lstStyle/>
        <a:p>
          <a:pPr marL="0" lvl="0" indent="0" algn="ctr" defTabSz="2489200">
            <a:lnSpc>
              <a:spcPct val="90000"/>
            </a:lnSpc>
            <a:spcBef>
              <a:spcPct val="0"/>
            </a:spcBef>
            <a:spcAft>
              <a:spcPct val="35000"/>
            </a:spcAft>
            <a:buNone/>
          </a:pPr>
          <a:r>
            <a:rPr lang="nl-BE" sz="5600" kern="1200"/>
            <a:t>O</a:t>
          </a:r>
        </a:p>
      </dsp:txBody>
      <dsp:txXfrm rot="5400000">
        <a:off x="3742780" y="2649632"/>
        <a:ext cx="1590700" cy="1590700"/>
      </dsp:txXfrm>
    </dsp:sp>
    <dsp:sp modelId="{5723DFD1-0E96-45E7-8D5E-E909CF2D6241}">
      <dsp:nvSpPr>
        <dsp:cNvPr id="0" name=""/>
        <dsp:cNvSpPr/>
      </dsp:nvSpPr>
      <dsp:spPr>
        <a:xfrm flipH="1" flipV="1">
          <a:off x="10271110" y="2506751"/>
          <a:ext cx="999519" cy="358838"/>
        </a:xfrm>
        <a:prstGeom prst="circularArrow">
          <a:avLst/>
        </a:prstGeom>
        <a:solidFill>
          <a:schemeClr val="accent1">
            <a:tint val="6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C3478BB-D980-4608-819B-5397DB9EBDBD}">
      <dsp:nvSpPr>
        <dsp:cNvPr id="0" name=""/>
        <dsp:cNvSpPr/>
      </dsp:nvSpPr>
      <dsp:spPr>
        <a:xfrm rot="10800000">
          <a:off x="10382517" y="2865586"/>
          <a:ext cx="776705" cy="675396"/>
        </a:xfrm>
        <a:prstGeom prst="circularArrow">
          <a:avLst/>
        </a:prstGeom>
        <a:solidFill>
          <a:schemeClr val="accent1">
            <a:tint val="6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jpeg>
</file>

<file path=ppt/media/image20.png>
</file>

<file path=ppt/media/image21.png>
</file>

<file path=ppt/media/image3.png>
</file>

<file path=ppt/media/image4.png>
</file>

<file path=ppt/media/image40.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D6BF05-46D1-1743-8B43-224BE55C86C8}" type="datetimeFigureOut">
              <a:rPr lang="nl-NL" smtClean="0"/>
              <a:t>28-11-2025</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D018BE-9974-7842-8429-B80D1379D860}" type="slidenum">
              <a:rPr lang="nl-NL" smtClean="0"/>
              <a:t>‹#›</a:t>
            </a:fld>
            <a:endParaRPr lang="nl-NL"/>
          </a:p>
        </p:txBody>
      </p:sp>
    </p:spTree>
    <p:extLst>
      <p:ext uri="{BB962C8B-B14F-4D97-AF65-F5344CB8AC3E}">
        <p14:creationId xmlns:p14="http://schemas.microsoft.com/office/powerpoint/2010/main" val="14727008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txBody>
          <a:bodyPr/>
          <a:lstStyle/>
          <a:p>
            <a:endParaRPr lang="nl-NL"/>
          </a:p>
        </p:txBody>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5"/>
          </p:nvPr>
        </p:nvSpPr>
        <p:spPr/>
        <p:txBody>
          <a:bodyPr/>
          <a:lstStyle/>
          <a:p>
            <a:fld id="{96D018BE-9974-7842-8429-B80D1379D860}" type="slidenum">
              <a:rPr lang="nl-NL" smtClean="0"/>
              <a:t>1</a:t>
            </a:fld>
            <a:endParaRPr lang="nl-NL"/>
          </a:p>
        </p:txBody>
      </p:sp>
    </p:spTree>
    <p:extLst>
      <p:ext uri="{BB962C8B-B14F-4D97-AF65-F5344CB8AC3E}">
        <p14:creationId xmlns:p14="http://schemas.microsoft.com/office/powerpoint/2010/main" val="19622054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FA3ED7-EFE9-16D3-EB2B-5CF164AFFB7C}"/>
            </a:ext>
          </a:extLst>
        </p:cNvPr>
        <p:cNvGrpSpPr/>
        <p:nvPr/>
      </p:nvGrpSpPr>
      <p:grpSpPr>
        <a:xfrm>
          <a:off x="0" y="0"/>
          <a:ext cx="0" cy="0"/>
          <a:chOff x="0" y="0"/>
          <a:chExt cx="0" cy="0"/>
        </a:xfrm>
      </p:grpSpPr>
      <p:sp>
        <p:nvSpPr>
          <p:cNvPr id="2" name="Tijdelijke aanduiding voor dia-afbeelding 1">
            <a:extLst>
              <a:ext uri="{FF2B5EF4-FFF2-40B4-BE49-F238E27FC236}">
                <a16:creationId xmlns:a16="http://schemas.microsoft.com/office/drawing/2014/main" id="{1DA4C2F3-EB1E-6C21-BC98-4A02FBF1D0C1}"/>
              </a:ext>
            </a:extLst>
          </p:cNvPr>
          <p:cNvSpPr>
            <a:spLocks noGrp="1" noRot="1" noChangeAspect="1"/>
          </p:cNvSpPr>
          <p:nvPr>
            <p:ph type="sldImg"/>
          </p:nvPr>
        </p:nvSpPr>
        <p:spPr/>
        <p:txBody>
          <a:bodyPr/>
          <a:lstStyle/>
          <a:p>
            <a:endParaRPr lang="nl-NL"/>
          </a:p>
        </p:txBody>
      </p:sp>
      <p:sp>
        <p:nvSpPr>
          <p:cNvPr id="3" name="Tijdelijke aanduiding voor notities 2">
            <a:extLst>
              <a:ext uri="{FF2B5EF4-FFF2-40B4-BE49-F238E27FC236}">
                <a16:creationId xmlns:a16="http://schemas.microsoft.com/office/drawing/2014/main" id="{6B5F452F-D851-7516-DED0-A7AA78422101}"/>
              </a:ext>
            </a:extLst>
          </p:cNvPr>
          <p:cNvSpPr>
            <a:spLocks noGrp="1"/>
          </p:cNvSpPr>
          <p:nvPr>
            <p:ph type="body" idx="1"/>
          </p:nvPr>
        </p:nvSpPr>
        <p:spPr/>
        <p:txBody>
          <a:bodyPr/>
          <a:lstStyle/>
          <a:p>
            <a:r>
              <a:rPr lang="nl-BE" b="0" u="sng" dirty="0"/>
              <a:t>Neg unlevered FCF en neg FCF??</a:t>
            </a:r>
          </a:p>
          <a:p>
            <a:r>
              <a:rPr lang="nl-BE" b="0" dirty="0"/>
              <a:t>1. Seizoensgebonden werkkapitaalopbouw (grootste impact Q1–Q2)</a:t>
            </a:r>
          </a:p>
          <a:p>
            <a:r>
              <a:rPr lang="nl-BE" b="0" dirty="0"/>
              <a:t>2. Inventory build-up door strategisch groeiplan</a:t>
            </a:r>
          </a:p>
          <a:p>
            <a:r>
              <a:rPr lang="nl-BE" b="0" dirty="0"/>
              <a:t>3. Overname van Nautor Swan (acquisitie → extra NWC + integratiekosten)</a:t>
            </a:r>
          </a:p>
          <a:p>
            <a:r>
              <a:rPr lang="nl-BE" b="0" dirty="0"/>
              <a:t>4. Normale capex &amp; investeringen</a:t>
            </a:r>
          </a:p>
          <a:p>
            <a:r>
              <a:rPr lang="nl-BE" b="0" dirty="0"/>
              <a:t>→ samen duwen ze FCF onder nul.</a:t>
            </a:r>
          </a:p>
          <a:p>
            <a:endParaRPr lang="nl-NL" dirty="0"/>
          </a:p>
          <a:p>
            <a:r>
              <a:rPr lang="nl-NL" u="sng" dirty="0"/>
              <a:t>Waarom niet </a:t>
            </a:r>
            <a:r>
              <a:rPr lang="nl-NL" u="sng" dirty="0" err="1"/>
              <a:t>Italian</a:t>
            </a:r>
            <a:r>
              <a:rPr lang="nl-NL" u="sng" dirty="0"/>
              <a:t> Sea </a:t>
            </a:r>
            <a:r>
              <a:rPr lang="nl-NL" u="sng" dirty="0" err="1"/>
              <a:t>group</a:t>
            </a:r>
            <a:endParaRPr lang="nl-NL" u="sng" dirty="0"/>
          </a:p>
          <a:p>
            <a:r>
              <a:rPr lang="nl-NL" dirty="0"/>
              <a:t>Wel dat zijn zeker concurrent maar dit is vooral met de </a:t>
            </a:r>
            <a:r>
              <a:rPr lang="nl-NL" dirty="0" err="1"/>
              <a:t>Superyacht</a:t>
            </a:r>
            <a:r>
              <a:rPr lang="nl-NL" dirty="0"/>
              <a:t> divisie. Maar onze bedoeling was vooral </a:t>
            </a:r>
            <a:r>
              <a:rPr lang="nl-NL" dirty="0" err="1"/>
              <a:t>Sanlorenzo</a:t>
            </a:r>
            <a:r>
              <a:rPr lang="nl-NL" dirty="0"/>
              <a:t> als zijn geheel te vergelijken met de weinige beursgenoteerde bedrijven in die sector en dat leek ons dan het beste samen te gaan met </a:t>
            </a:r>
            <a:r>
              <a:rPr lang="nl-NL" dirty="0" err="1"/>
              <a:t>Ferreti</a:t>
            </a:r>
            <a:r>
              <a:rPr lang="nl-NL" dirty="0"/>
              <a:t> en </a:t>
            </a:r>
            <a:r>
              <a:rPr lang="nl-NL" dirty="0" err="1"/>
              <a:t>Bénéteau</a:t>
            </a:r>
            <a:r>
              <a:rPr lang="nl-NL" dirty="0"/>
              <a:t>. </a:t>
            </a:r>
            <a:r>
              <a:rPr lang="nl-NL" dirty="0" err="1"/>
              <a:t>Ferreti</a:t>
            </a:r>
            <a:r>
              <a:rPr lang="nl-NL" dirty="0"/>
              <a:t> </a:t>
            </a:r>
            <a:r>
              <a:rPr lang="nl-NL" err="1"/>
              <a:t>adhv</a:t>
            </a:r>
            <a:r>
              <a:rPr lang="nl-NL" dirty="0"/>
              <a:t> ook al hun groot aanbod in verschillende boten alsook de grootte. </a:t>
            </a:r>
            <a:r>
              <a:rPr lang="nl-NL" dirty="0" err="1"/>
              <a:t>Bénéteau</a:t>
            </a:r>
            <a:r>
              <a:rPr lang="nl-NL" dirty="0"/>
              <a:t> was dan vooral met de gedachte dat zij ook al een zeer gekend merk zijn, hun groottes zijn ook verschillend waardoor zij ook al een zeer groot klantenbestand hebben. En ook wat wij dan toch zeer goeie reden vonden, was dat zij ook zeilboten aanbieden en dat is </a:t>
            </a:r>
            <a:r>
              <a:rPr lang="nl-NL" dirty="0" err="1"/>
              <a:t>excat</a:t>
            </a:r>
            <a:r>
              <a:rPr lang="nl-NL" dirty="0"/>
              <a:t> hetzelfde bij San Lorenzo dus daarmee.</a:t>
            </a:r>
          </a:p>
        </p:txBody>
      </p:sp>
      <p:sp>
        <p:nvSpPr>
          <p:cNvPr id="4" name="Tijdelijke aanduiding voor dianummer 3">
            <a:extLst>
              <a:ext uri="{FF2B5EF4-FFF2-40B4-BE49-F238E27FC236}">
                <a16:creationId xmlns:a16="http://schemas.microsoft.com/office/drawing/2014/main" id="{A240CC3A-3773-73DB-230D-F9B8A04D8D28}"/>
              </a:ext>
            </a:extLst>
          </p:cNvPr>
          <p:cNvSpPr>
            <a:spLocks noGrp="1"/>
          </p:cNvSpPr>
          <p:nvPr>
            <p:ph type="sldNum" sz="quarter" idx="5"/>
          </p:nvPr>
        </p:nvSpPr>
        <p:spPr/>
        <p:txBody>
          <a:bodyPr/>
          <a:lstStyle/>
          <a:p>
            <a:fld id="{96D018BE-9974-7842-8429-B80D1379D860}" type="slidenum">
              <a:rPr lang="nl-NL" smtClean="0"/>
              <a:t>15</a:t>
            </a:fld>
            <a:endParaRPr lang="nl-NL"/>
          </a:p>
        </p:txBody>
      </p:sp>
    </p:spTree>
    <p:extLst>
      <p:ext uri="{BB962C8B-B14F-4D97-AF65-F5344CB8AC3E}">
        <p14:creationId xmlns:p14="http://schemas.microsoft.com/office/powerpoint/2010/main" val="9820734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dirty="0"/>
          </a:p>
        </p:txBody>
      </p:sp>
      <p:sp>
        <p:nvSpPr>
          <p:cNvPr id="4" name="Slide Number Placeholder 3"/>
          <p:cNvSpPr>
            <a:spLocks noGrp="1"/>
          </p:cNvSpPr>
          <p:nvPr>
            <p:ph type="sldNum" sz="quarter" idx="5"/>
          </p:nvPr>
        </p:nvSpPr>
        <p:spPr/>
        <p:txBody>
          <a:bodyPr/>
          <a:lstStyle/>
          <a:p>
            <a:fld id="{96D018BE-9974-7842-8429-B80D1379D860}" type="slidenum">
              <a:rPr lang="nl-NL" smtClean="0"/>
              <a:t>16</a:t>
            </a:fld>
            <a:endParaRPr lang="nl-NL"/>
          </a:p>
        </p:txBody>
      </p:sp>
    </p:spTree>
    <p:extLst>
      <p:ext uri="{BB962C8B-B14F-4D97-AF65-F5344CB8AC3E}">
        <p14:creationId xmlns:p14="http://schemas.microsoft.com/office/powerpoint/2010/main" val="7814472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a:t>Marie</a:t>
            </a:r>
          </a:p>
          <a:p>
            <a:endParaRPr lang="nl-BE"/>
          </a:p>
          <a:p>
            <a:r>
              <a:rPr lang="nl-BE"/>
              <a:t>Wat is een </a:t>
            </a:r>
            <a:r>
              <a:rPr lang="nl-BE" b="1"/>
              <a:t>holding</a:t>
            </a:r>
            <a:r>
              <a:rPr lang="nl-BE"/>
              <a:t>: een vennootschap die aandelen bezit in andere bedrijven en dus als overkoepelende vennootschap fungeert</a:t>
            </a:r>
          </a:p>
          <a:p>
            <a:endParaRPr lang="nl-BE"/>
          </a:p>
          <a:p>
            <a:r>
              <a:rPr lang="nl-BE"/>
              <a:t>Dus hier is </a:t>
            </a:r>
            <a:r>
              <a:rPr lang="nl-BE" err="1"/>
              <a:t>Exor</a:t>
            </a:r>
            <a:r>
              <a:rPr lang="nl-BE"/>
              <a:t> het moederbedrijf en zijn er verschillende dochterbedrijven:</a:t>
            </a:r>
          </a:p>
          <a:p>
            <a:pPr marL="171450" indent="-171450">
              <a:buFont typeface="Arial" panose="020B0604020202020204" pitchFamily="34" charset="0"/>
              <a:buChar char="•"/>
            </a:pPr>
            <a:r>
              <a:rPr lang="nl-BE"/>
              <a:t>Ferrari is een van de belangrijkste deelnemingen van </a:t>
            </a:r>
            <a:r>
              <a:rPr lang="nl-BE" err="1"/>
              <a:t>Exor</a:t>
            </a:r>
            <a:r>
              <a:rPr lang="nl-BE"/>
              <a:t>, goed voor 40% van de hele holding</a:t>
            </a:r>
          </a:p>
          <a:p>
            <a:pPr marL="0" indent="0">
              <a:buFont typeface="Arial" panose="020B0604020202020204" pitchFamily="34" charset="0"/>
              <a:buNone/>
            </a:pPr>
            <a:r>
              <a:rPr lang="nl-BE"/>
              <a:t>Andere belangrijke deelnemingen zijn:</a:t>
            </a:r>
          </a:p>
          <a:p>
            <a:pPr marL="171450" indent="-171450">
              <a:buFont typeface="Arial" panose="020B0604020202020204" pitchFamily="34" charset="0"/>
              <a:buChar char="•"/>
            </a:pPr>
            <a:r>
              <a:rPr lang="nl-BE"/>
              <a:t>CNH Industrial (landbouwmachines)</a:t>
            </a:r>
          </a:p>
          <a:p>
            <a:pPr marL="171450" indent="-171450">
              <a:buFont typeface="Arial" panose="020B0604020202020204" pitchFamily="34" charset="0"/>
              <a:buChar char="•"/>
            </a:pPr>
            <a:r>
              <a:rPr lang="nl-BE" err="1"/>
              <a:t>Stellantis</a:t>
            </a:r>
            <a:r>
              <a:rPr lang="nl-BE"/>
              <a:t> (auto-industrie zoals citroen en </a:t>
            </a:r>
            <a:r>
              <a:rPr lang="nl-BE" err="1"/>
              <a:t>renauld</a:t>
            </a:r>
            <a:r>
              <a:rPr lang="nl-BE"/>
              <a:t>)</a:t>
            </a:r>
          </a:p>
          <a:p>
            <a:pPr marL="171450" indent="-171450">
              <a:buFont typeface="Arial" panose="020B0604020202020204" pitchFamily="34" charset="0"/>
              <a:buChar char="•"/>
            </a:pPr>
            <a:r>
              <a:rPr lang="nl-BE"/>
              <a:t>Phillips (gezondheidstechnologie,)</a:t>
            </a:r>
          </a:p>
          <a:p>
            <a:pPr marL="171450" indent="-171450">
              <a:buFont typeface="Arial" panose="020B0604020202020204" pitchFamily="34" charset="0"/>
              <a:buChar char="•"/>
            </a:pPr>
            <a:r>
              <a:rPr lang="nl-BE"/>
              <a:t>Voorbeeld van een non-</a:t>
            </a:r>
            <a:r>
              <a:rPr lang="nl-BE" err="1"/>
              <a:t>listed</a:t>
            </a:r>
            <a:r>
              <a:rPr lang="nl-BE"/>
              <a:t> company: </a:t>
            </a:r>
            <a:r>
              <a:rPr lang="nl-BE" err="1"/>
              <a:t>the</a:t>
            </a:r>
            <a:r>
              <a:rPr lang="nl-BE"/>
              <a:t> economist</a:t>
            </a:r>
          </a:p>
          <a:p>
            <a:endParaRPr lang="nl-BE"/>
          </a:p>
          <a:p>
            <a:endParaRPr lang="nl-BE"/>
          </a:p>
        </p:txBody>
      </p:sp>
      <p:sp>
        <p:nvSpPr>
          <p:cNvPr id="4" name="Tijdelijke aanduiding voor dianummer 3"/>
          <p:cNvSpPr>
            <a:spLocks noGrp="1"/>
          </p:cNvSpPr>
          <p:nvPr>
            <p:ph type="sldNum" sz="quarter" idx="5"/>
          </p:nvPr>
        </p:nvSpPr>
        <p:spPr/>
        <p:txBody>
          <a:bodyPr/>
          <a:lstStyle/>
          <a:p>
            <a:fld id="{A6485BF0-3D51-4747-9D20-CE4DB12E4A7F}" type="slidenum">
              <a:rPr lang="nl-BE" smtClean="0"/>
              <a:t>17</a:t>
            </a:fld>
            <a:endParaRPr lang="nl-BE"/>
          </a:p>
        </p:txBody>
      </p:sp>
    </p:spTree>
    <p:extLst>
      <p:ext uri="{BB962C8B-B14F-4D97-AF65-F5344CB8AC3E}">
        <p14:creationId xmlns:p14="http://schemas.microsoft.com/office/powerpoint/2010/main" val="40350254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BE"/>
              <a:t>Jari</a:t>
            </a:r>
          </a:p>
          <a:p>
            <a:r>
              <a:rPr lang="nl-BE"/>
              <a:t>Inkoop programma is afgewerkt </a:t>
            </a:r>
          </a:p>
          <a:p>
            <a:endParaRPr lang="nl-BE"/>
          </a:p>
          <a:p>
            <a:r>
              <a:rPr lang="nl-BE"/>
              <a:t>De redenen waarom wij voorstellen </a:t>
            </a:r>
            <a:r>
              <a:rPr lang="nl-BE" err="1"/>
              <a:t>Exor</a:t>
            </a:r>
            <a:r>
              <a:rPr lang="nl-BE"/>
              <a:t> te kopen en niet bijvoorbeeld Ferrari apart zijn:</a:t>
            </a:r>
          </a:p>
          <a:p>
            <a:pPr marL="228600" indent="-228600">
              <a:buAutoNum type="arabicPeriod"/>
            </a:pPr>
            <a:r>
              <a:rPr lang="nl-BE"/>
              <a:t>De 56,3% korting die momenteel loopt op </a:t>
            </a:r>
            <a:r>
              <a:rPr lang="nl-BE" err="1"/>
              <a:t>Exor</a:t>
            </a:r>
            <a:r>
              <a:rPr lang="nl-BE"/>
              <a:t>, waar ik straks nog verder op zal ingaan</a:t>
            </a:r>
          </a:p>
          <a:p>
            <a:pPr marL="0" indent="0">
              <a:buNone/>
            </a:pPr>
            <a:r>
              <a:rPr lang="nl-BE"/>
              <a:t>https://www.bolero.be/nl/analyse-en-inzicht/blog/koersval-ferrari-vergroot-korting-op-intrinsieke-waarde-bij-exor</a:t>
            </a:r>
          </a:p>
          <a:p>
            <a:pPr marL="0" indent="0">
              <a:buNone/>
            </a:pPr>
            <a:r>
              <a:rPr lang="nl-BE"/>
              <a:t>2. Het diversificatievoordeel: auto-industrie, gezondheid, landbouw </a:t>
            </a:r>
            <a:r>
              <a:rPr lang="nl-BE" err="1"/>
              <a:t>etc</a:t>
            </a:r>
            <a:r>
              <a:rPr lang="nl-BE"/>
              <a:t> (= risicospreiding)</a:t>
            </a:r>
          </a:p>
          <a:p>
            <a:pPr marL="228600" indent="-228600">
              <a:buAutoNum type="arabicPeriod"/>
            </a:pPr>
            <a:endParaRPr lang="en-BE"/>
          </a:p>
        </p:txBody>
      </p:sp>
      <p:sp>
        <p:nvSpPr>
          <p:cNvPr id="4" name="Slide Number Placeholder 3"/>
          <p:cNvSpPr>
            <a:spLocks noGrp="1"/>
          </p:cNvSpPr>
          <p:nvPr>
            <p:ph type="sldNum" sz="quarter" idx="5"/>
          </p:nvPr>
        </p:nvSpPr>
        <p:spPr/>
        <p:txBody>
          <a:bodyPr/>
          <a:lstStyle/>
          <a:p>
            <a:fld id="{A6485BF0-3D51-4747-9D20-CE4DB12E4A7F}" type="slidenum">
              <a:rPr lang="nl-BE" smtClean="0"/>
              <a:t>18</a:t>
            </a:fld>
            <a:endParaRPr lang="nl-BE"/>
          </a:p>
        </p:txBody>
      </p:sp>
    </p:spTree>
    <p:extLst>
      <p:ext uri="{BB962C8B-B14F-4D97-AF65-F5344CB8AC3E}">
        <p14:creationId xmlns:p14="http://schemas.microsoft.com/office/powerpoint/2010/main" val="38290483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Jari</a:t>
            </a:r>
          </a:p>
          <a:p>
            <a:endParaRPr lang="en-GB"/>
          </a:p>
          <a:p>
            <a:r>
              <a:rPr lang="en-GB"/>
              <a:t>D</a:t>
            </a:r>
            <a:r>
              <a:rPr lang="en-BE"/>
              <a:t>it is de formule hoe die korting op de holding tot stand komt</a:t>
            </a:r>
          </a:p>
          <a:p>
            <a:r>
              <a:rPr lang="en-GB"/>
              <a:t>J</a:t>
            </a:r>
            <a:r>
              <a:rPr lang="en-BE"/>
              <a:t>e gaat dus in de teller je beurskoers aftrekken van netto-actief waarde en dit deel je weer door die netto-actief waarde</a:t>
            </a:r>
          </a:p>
          <a:p>
            <a:r>
              <a:rPr lang="en-GB"/>
              <a:t>H</a:t>
            </a:r>
            <a:r>
              <a:rPr lang="en-BE"/>
              <a:t>ierdoor bekom je bv voor het jaar 2024 een korting van 50%.</a:t>
            </a:r>
          </a:p>
          <a:p>
            <a:r>
              <a:rPr lang="en-GB"/>
              <a:t>V</a:t>
            </a:r>
            <a:r>
              <a:rPr lang="en-BE"/>
              <a:t>oor 2025 staat de korting er nog niet op aangezien het jaarverslag nog niet is gepubliceerd, maar momenteel staat de korting op 56,3%</a:t>
            </a:r>
          </a:p>
          <a:p>
            <a:endParaRPr lang="en-BE"/>
          </a:p>
          <a:p>
            <a:r>
              <a:rPr lang="nl-BE"/>
              <a:t>Waarom deze korting? </a:t>
            </a:r>
            <a:endParaRPr lang="nl-NL" sz="1200" b="0" i="0" kern="1200">
              <a:solidFill>
                <a:schemeClr val="tx1"/>
              </a:solidFill>
              <a:effectLst/>
              <a:latin typeface="+mn-lt"/>
              <a:ea typeface="+mn-ea"/>
              <a:cs typeface="+mn-cs"/>
            </a:endParaRPr>
          </a:p>
          <a:p>
            <a:r>
              <a:rPr lang="nl-NL" sz="1200" b="0" i="0" kern="1200">
                <a:solidFill>
                  <a:schemeClr val="tx1"/>
                </a:solidFill>
                <a:effectLst/>
                <a:latin typeface="+mn-lt"/>
                <a:ea typeface="+mn-ea"/>
                <a:cs typeface="+mn-cs"/>
              </a:rPr>
              <a:t>Waardering van de participaties, er zorgen zijn over de services van de onderliggende bedrijven, of omdat er een algemeen wantrouwen is in de markt tegenover beursgenoteerde holdingmaatschappijen</a:t>
            </a:r>
          </a:p>
          <a:p>
            <a:r>
              <a:rPr lang="nl-NL" sz="1200" b="0" i="0" kern="1200">
                <a:solidFill>
                  <a:schemeClr val="tx1"/>
                </a:solidFill>
                <a:effectLst/>
                <a:latin typeface="+mn-lt"/>
                <a:ea typeface="+mn-ea"/>
                <a:cs typeface="+mn-cs"/>
              </a:rPr>
              <a:t>+ terugval van Ferrari paar weken geleden</a:t>
            </a:r>
          </a:p>
          <a:p>
            <a:r>
              <a:rPr lang="nl-NL" sz="1200" b="0" i="0" kern="1200">
                <a:solidFill>
                  <a:schemeClr val="tx1"/>
                </a:solidFill>
                <a:effectLst/>
                <a:latin typeface="+mn-lt"/>
                <a:ea typeface="+mn-ea"/>
                <a:cs typeface="+mn-cs"/>
              </a:rPr>
              <a:t>Familie </a:t>
            </a:r>
            <a:r>
              <a:rPr lang="nl-NL" sz="1200" b="0" i="0" kern="1200" err="1">
                <a:solidFill>
                  <a:schemeClr val="tx1"/>
                </a:solidFill>
                <a:effectLst/>
                <a:latin typeface="+mn-lt"/>
                <a:ea typeface="+mn-ea"/>
                <a:cs typeface="+mn-cs"/>
              </a:rPr>
              <a:t>agnelli</a:t>
            </a:r>
            <a:r>
              <a:rPr lang="nl-NL" sz="1200" b="0" i="0" kern="1200">
                <a:solidFill>
                  <a:schemeClr val="tx1"/>
                </a:solidFill>
                <a:effectLst/>
                <a:latin typeface="+mn-lt"/>
                <a:ea typeface="+mn-ea"/>
                <a:cs typeface="+mn-cs"/>
              </a:rPr>
              <a:t> bezit 80+% van de stemmen</a:t>
            </a:r>
            <a:endParaRPr lang="en-BE"/>
          </a:p>
        </p:txBody>
      </p:sp>
      <p:sp>
        <p:nvSpPr>
          <p:cNvPr id="4" name="Slide Number Placeholder 3"/>
          <p:cNvSpPr>
            <a:spLocks noGrp="1"/>
          </p:cNvSpPr>
          <p:nvPr>
            <p:ph type="sldNum" sz="quarter" idx="5"/>
          </p:nvPr>
        </p:nvSpPr>
        <p:spPr/>
        <p:txBody>
          <a:bodyPr/>
          <a:lstStyle/>
          <a:p>
            <a:fld id="{A6485BF0-3D51-4747-9D20-CE4DB12E4A7F}" type="slidenum">
              <a:rPr lang="nl-BE" smtClean="0"/>
              <a:t>19</a:t>
            </a:fld>
            <a:endParaRPr lang="nl-BE"/>
          </a:p>
        </p:txBody>
      </p:sp>
    </p:spTree>
    <p:extLst>
      <p:ext uri="{BB962C8B-B14F-4D97-AF65-F5344CB8AC3E}">
        <p14:creationId xmlns:p14="http://schemas.microsoft.com/office/powerpoint/2010/main" val="22049967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sz="1200" b="0" i="0" u="none" strike="noStrike" kern="1200">
                <a:solidFill>
                  <a:schemeClr val="tx1"/>
                </a:solidFill>
                <a:effectLst/>
                <a:latin typeface="+mn-lt"/>
                <a:ea typeface="+mn-ea"/>
                <a:cs typeface="+mn-cs"/>
              </a:rPr>
              <a:t>Lauren</a:t>
            </a:r>
          </a:p>
          <a:p>
            <a:endParaRPr lang="en-GB" sz="1200" b="0" i="0" u="none" strike="noStrike" kern="1200">
              <a:solidFill>
                <a:schemeClr val="tx1"/>
              </a:solidFill>
              <a:effectLst/>
              <a:latin typeface="+mn-lt"/>
              <a:ea typeface="+mn-ea"/>
              <a:cs typeface="+mn-cs"/>
            </a:endParaRPr>
          </a:p>
          <a:p>
            <a:r>
              <a:rPr lang="en-GB" sz="1200" b="0" i="0" u="none" strike="noStrike" kern="1200">
                <a:solidFill>
                  <a:schemeClr val="tx1"/>
                </a:solidFill>
                <a:effectLst/>
                <a:latin typeface="+mn-lt"/>
                <a:ea typeface="+mn-ea"/>
                <a:cs typeface="+mn-cs"/>
              </a:rPr>
              <a:t>Exor is de holding van de </a:t>
            </a:r>
            <a:r>
              <a:rPr lang="en-GB" sz="1200" b="0" i="0" u="none" strike="noStrike" kern="1200" err="1">
                <a:solidFill>
                  <a:schemeClr val="tx1"/>
                </a:solidFill>
                <a:effectLst/>
                <a:latin typeface="+mn-lt"/>
                <a:ea typeface="+mn-ea"/>
                <a:cs typeface="+mn-cs"/>
              </a:rPr>
              <a:t>Italiaanse</a:t>
            </a:r>
            <a:r>
              <a:rPr lang="en-GB" sz="1200" b="0" i="0" u="none" strike="noStrike" kern="1200">
                <a:solidFill>
                  <a:schemeClr val="tx1"/>
                </a:solidFill>
                <a:effectLst/>
                <a:latin typeface="+mn-lt"/>
                <a:ea typeface="+mn-ea"/>
                <a:cs typeface="+mn-cs"/>
              </a:rPr>
              <a:t> </a:t>
            </a:r>
            <a:r>
              <a:rPr lang="en-GB" sz="1200" b="0" i="0" u="none" strike="noStrike" kern="1200" err="1">
                <a:solidFill>
                  <a:schemeClr val="tx1"/>
                </a:solidFill>
                <a:effectLst/>
                <a:latin typeface="+mn-lt"/>
                <a:ea typeface="+mn-ea"/>
                <a:cs typeface="+mn-cs"/>
              </a:rPr>
              <a:t>familie</a:t>
            </a:r>
            <a:r>
              <a:rPr lang="en-GB" sz="1200" b="0" i="0" u="none" strike="noStrike" kern="1200">
                <a:solidFill>
                  <a:schemeClr val="tx1"/>
                </a:solidFill>
                <a:effectLst/>
                <a:latin typeface="+mn-lt"/>
                <a:ea typeface="+mn-ea"/>
                <a:cs typeface="+mn-cs"/>
              </a:rPr>
              <a:t> Agnelli. De Fiat-</a:t>
            </a:r>
            <a:r>
              <a:rPr lang="en-GB" sz="1200" b="0" i="0" u="none" strike="noStrike" kern="1200" err="1">
                <a:solidFill>
                  <a:schemeClr val="tx1"/>
                </a:solidFill>
                <a:effectLst/>
                <a:latin typeface="+mn-lt"/>
                <a:ea typeface="+mn-ea"/>
                <a:cs typeface="+mn-cs"/>
              </a:rPr>
              <a:t>groep</a:t>
            </a:r>
            <a:r>
              <a:rPr lang="en-GB" sz="1200" b="0" i="0" u="none" strike="noStrike" kern="1200">
                <a:solidFill>
                  <a:schemeClr val="tx1"/>
                </a:solidFill>
                <a:effectLst/>
                <a:latin typeface="+mn-lt"/>
                <a:ea typeface="+mn-ea"/>
                <a:cs typeface="+mn-cs"/>
              </a:rPr>
              <a:t> lag </a:t>
            </a:r>
            <a:r>
              <a:rPr lang="en-GB" sz="1200" b="0" i="0" u="none" strike="noStrike" kern="1200" err="1">
                <a:solidFill>
                  <a:schemeClr val="tx1"/>
                </a:solidFill>
                <a:effectLst/>
                <a:latin typeface="+mn-lt"/>
                <a:ea typeface="+mn-ea"/>
                <a:cs typeface="+mn-cs"/>
              </a:rPr>
              <a:t>aan</a:t>
            </a:r>
            <a:r>
              <a:rPr lang="en-GB" sz="1200" b="0" i="0" u="none" strike="noStrike" kern="1200">
                <a:solidFill>
                  <a:schemeClr val="tx1"/>
                </a:solidFill>
                <a:effectLst/>
                <a:latin typeface="+mn-lt"/>
                <a:ea typeface="+mn-ea"/>
                <a:cs typeface="+mn-cs"/>
              </a:rPr>
              <a:t> de basis van de holding, maar door de </a:t>
            </a:r>
            <a:r>
              <a:rPr lang="en-GB" sz="1200" b="0" i="0" u="none" strike="noStrike" kern="1200" err="1">
                <a:solidFill>
                  <a:schemeClr val="tx1"/>
                </a:solidFill>
                <a:effectLst/>
                <a:latin typeface="+mn-lt"/>
                <a:ea typeface="+mn-ea"/>
                <a:cs typeface="+mn-cs"/>
              </a:rPr>
              <a:t>jaren</a:t>
            </a:r>
            <a:r>
              <a:rPr lang="en-GB" sz="1200" b="0" i="0" u="none" strike="noStrike" kern="1200">
                <a:solidFill>
                  <a:schemeClr val="tx1"/>
                </a:solidFill>
                <a:effectLst/>
                <a:latin typeface="+mn-lt"/>
                <a:ea typeface="+mn-ea"/>
                <a:cs typeface="+mn-cs"/>
              </a:rPr>
              <a:t> </a:t>
            </a:r>
            <a:r>
              <a:rPr lang="en-GB" sz="1200" b="0" i="0" u="none" strike="noStrike" kern="1200" err="1">
                <a:solidFill>
                  <a:schemeClr val="tx1"/>
                </a:solidFill>
                <a:effectLst/>
                <a:latin typeface="+mn-lt"/>
                <a:ea typeface="+mn-ea"/>
                <a:cs typeface="+mn-cs"/>
              </a:rPr>
              <a:t>heen</a:t>
            </a:r>
            <a:r>
              <a:rPr lang="en-GB" sz="1200" b="0" i="0" u="none" strike="noStrike" kern="1200">
                <a:solidFill>
                  <a:schemeClr val="tx1"/>
                </a:solidFill>
                <a:effectLst/>
                <a:latin typeface="+mn-lt"/>
                <a:ea typeface="+mn-ea"/>
                <a:cs typeface="+mn-cs"/>
              </a:rPr>
              <a:t> </a:t>
            </a:r>
            <a:r>
              <a:rPr lang="en-GB" sz="1200" b="0" i="0" u="none" strike="noStrike" kern="1200" err="1">
                <a:solidFill>
                  <a:schemeClr val="tx1"/>
                </a:solidFill>
                <a:effectLst/>
                <a:latin typeface="+mn-lt"/>
                <a:ea typeface="+mn-ea"/>
                <a:cs typeface="+mn-cs"/>
              </a:rPr>
              <a:t>werden</a:t>
            </a:r>
            <a:r>
              <a:rPr lang="en-GB" sz="1200" b="0" i="0" u="none" strike="noStrike" kern="1200">
                <a:solidFill>
                  <a:schemeClr val="tx1"/>
                </a:solidFill>
                <a:effectLst/>
                <a:latin typeface="+mn-lt"/>
                <a:ea typeface="+mn-ea"/>
                <a:cs typeface="+mn-cs"/>
              </a:rPr>
              <a:t> de </a:t>
            </a:r>
            <a:r>
              <a:rPr lang="en-GB" sz="1200" b="0" i="0" u="none" strike="noStrike" kern="1200" err="1">
                <a:solidFill>
                  <a:schemeClr val="tx1"/>
                </a:solidFill>
                <a:effectLst/>
                <a:latin typeface="+mn-lt"/>
                <a:ea typeface="+mn-ea"/>
                <a:cs typeface="+mn-cs"/>
              </a:rPr>
              <a:t>activiteiten</a:t>
            </a:r>
            <a:r>
              <a:rPr lang="en-GB" sz="1200" b="0" i="0" u="none" strike="noStrike" kern="1200">
                <a:solidFill>
                  <a:schemeClr val="tx1"/>
                </a:solidFill>
                <a:effectLst/>
                <a:latin typeface="+mn-lt"/>
                <a:ea typeface="+mn-ea"/>
                <a:cs typeface="+mn-cs"/>
              </a:rPr>
              <a:t> </a:t>
            </a:r>
            <a:r>
              <a:rPr lang="en-GB" sz="1200" b="0" i="0" u="none" strike="noStrike" kern="1200" err="1">
                <a:solidFill>
                  <a:schemeClr val="tx1"/>
                </a:solidFill>
                <a:effectLst/>
                <a:latin typeface="+mn-lt"/>
                <a:ea typeface="+mn-ea"/>
                <a:cs typeface="+mn-cs"/>
              </a:rPr>
              <a:t>meer</a:t>
            </a:r>
            <a:r>
              <a:rPr lang="en-GB" sz="1200" b="0" i="0" u="none" strike="noStrike" kern="1200">
                <a:solidFill>
                  <a:schemeClr val="tx1"/>
                </a:solidFill>
                <a:effectLst/>
                <a:latin typeface="+mn-lt"/>
                <a:ea typeface="+mn-ea"/>
                <a:cs typeface="+mn-cs"/>
              </a:rPr>
              <a:t> </a:t>
            </a:r>
            <a:r>
              <a:rPr lang="en-GB" sz="1200" b="0" i="0" u="none" strike="noStrike" kern="1200" err="1">
                <a:solidFill>
                  <a:schemeClr val="tx1"/>
                </a:solidFill>
                <a:effectLst/>
                <a:latin typeface="+mn-lt"/>
                <a:ea typeface="+mn-ea"/>
                <a:cs typeface="+mn-cs"/>
              </a:rPr>
              <a:t>gediversifieerd</a:t>
            </a:r>
            <a:r>
              <a:rPr lang="en-GB" sz="1200" b="0" i="0" u="none" strike="noStrike" kern="1200">
                <a:solidFill>
                  <a:schemeClr val="tx1"/>
                </a:solidFill>
                <a:effectLst/>
                <a:latin typeface="+mn-lt"/>
                <a:ea typeface="+mn-ea"/>
                <a:cs typeface="+mn-cs"/>
              </a:rPr>
              <a:t>. </a:t>
            </a:r>
            <a:r>
              <a:rPr lang="en-GB" sz="1200" b="0" i="0" u="none" strike="noStrike" kern="1200" err="1">
                <a:solidFill>
                  <a:schemeClr val="tx1"/>
                </a:solidFill>
                <a:effectLst/>
                <a:latin typeface="+mn-lt"/>
                <a:ea typeface="+mn-ea"/>
                <a:cs typeface="+mn-cs"/>
              </a:rPr>
              <a:t>Vandaag</a:t>
            </a:r>
            <a:r>
              <a:rPr lang="en-GB" sz="1200" b="0" i="0" u="none" strike="noStrike" kern="1200">
                <a:solidFill>
                  <a:schemeClr val="tx1"/>
                </a:solidFill>
                <a:effectLst/>
                <a:latin typeface="+mn-lt"/>
                <a:ea typeface="+mn-ea"/>
                <a:cs typeface="+mn-cs"/>
              </a:rPr>
              <a:t> </a:t>
            </a:r>
            <a:r>
              <a:rPr lang="en-GB" sz="1200" b="0" i="0" u="none" strike="noStrike" kern="1200" err="1">
                <a:solidFill>
                  <a:schemeClr val="tx1"/>
                </a:solidFill>
                <a:effectLst/>
                <a:latin typeface="+mn-lt"/>
                <a:ea typeface="+mn-ea"/>
                <a:cs typeface="+mn-cs"/>
              </a:rPr>
              <a:t>zijn</a:t>
            </a:r>
            <a:r>
              <a:rPr lang="en-GB" sz="1200" b="0" i="0" u="none" strike="noStrike" kern="1200">
                <a:solidFill>
                  <a:schemeClr val="tx1"/>
                </a:solidFill>
                <a:effectLst/>
                <a:latin typeface="+mn-lt"/>
                <a:ea typeface="+mn-ea"/>
                <a:cs typeface="+mn-cs"/>
              </a:rPr>
              <a:t> de vier </a:t>
            </a:r>
            <a:r>
              <a:rPr lang="en-GB" sz="1200" b="0" i="0" u="none" strike="noStrike" kern="1200" err="1">
                <a:solidFill>
                  <a:schemeClr val="tx1"/>
                </a:solidFill>
                <a:effectLst/>
                <a:latin typeface="+mn-lt"/>
                <a:ea typeface="+mn-ea"/>
                <a:cs typeface="+mn-cs"/>
              </a:rPr>
              <a:t>grote</a:t>
            </a:r>
            <a:r>
              <a:rPr lang="en-GB" sz="1200" b="0" i="0" u="none" strike="noStrike" kern="1200">
                <a:solidFill>
                  <a:schemeClr val="tx1"/>
                </a:solidFill>
                <a:effectLst/>
                <a:latin typeface="+mn-lt"/>
                <a:ea typeface="+mn-ea"/>
                <a:cs typeface="+mn-cs"/>
              </a:rPr>
              <a:t> </a:t>
            </a:r>
            <a:r>
              <a:rPr lang="en-GB" sz="1200" b="0" i="0" u="none" strike="noStrike" kern="1200" err="1">
                <a:solidFill>
                  <a:schemeClr val="tx1"/>
                </a:solidFill>
                <a:effectLst/>
                <a:latin typeface="+mn-lt"/>
                <a:ea typeface="+mn-ea"/>
                <a:cs typeface="+mn-cs"/>
              </a:rPr>
              <a:t>participaties</a:t>
            </a:r>
            <a:r>
              <a:rPr lang="en-GB" sz="1200" b="0" i="0" u="none" strike="noStrike" kern="1200">
                <a:solidFill>
                  <a:schemeClr val="tx1"/>
                </a:solidFill>
                <a:effectLst/>
                <a:latin typeface="+mn-lt"/>
                <a:ea typeface="+mn-ea"/>
                <a:cs typeface="+mn-cs"/>
              </a:rPr>
              <a:t> van de </a:t>
            </a:r>
            <a:r>
              <a:rPr lang="en-GB" sz="1200" b="0" i="0" u="none" strike="noStrike" kern="1200" err="1">
                <a:solidFill>
                  <a:schemeClr val="tx1"/>
                </a:solidFill>
                <a:effectLst/>
                <a:latin typeface="+mn-lt"/>
                <a:ea typeface="+mn-ea"/>
                <a:cs typeface="+mn-cs"/>
              </a:rPr>
              <a:t>groep</a:t>
            </a:r>
            <a:r>
              <a:rPr lang="en-GB" sz="1200" b="0" i="0" u="none" strike="noStrike" kern="1200">
                <a:solidFill>
                  <a:schemeClr val="tx1"/>
                </a:solidFill>
                <a:effectLst/>
                <a:latin typeface="+mn-lt"/>
                <a:ea typeface="+mn-ea"/>
                <a:cs typeface="+mn-cs"/>
              </a:rPr>
              <a:t> Stellantis, Ferrari, Phillips </a:t>
            </a:r>
            <a:r>
              <a:rPr lang="en-GB" sz="1200" b="0" i="0" u="none" strike="noStrike" kern="1200" err="1">
                <a:solidFill>
                  <a:schemeClr val="tx1"/>
                </a:solidFill>
                <a:effectLst/>
                <a:latin typeface="+mn-lt"/>
                <a:ea typeface="+mn-ea"/>
                <a:cs typeface="+mn-cs"/>
              </a:rPr>
              <a:t>en</a:t>
            </a:r>
            <a:r>
              <a:rPr lang="en-GB" sz="1200" b="0" i="0" u="none" strike="noStrike" kern="1200">
                <a:solidFill>
                  <a:schemeClr val="tx1"/>
                </a:solidFill>
                <a:effectLst/>
                <a:latin typeface="+mn-lt"/>
                <a:ea typeface="+mn-ea"/>
                <a:cs typeface="+mn-cs"/>
              </a:rPr>
              <a:t> CNH Industrial.</a:t>
            </a:r>
          </a:p>
          <a:p>
            <a:r>
              <a:rPr lang="en-GB"/>
              <a:t>Exor is </a:t>
            </a:r>
            <a:r>
              <a:rPr lang="en-GB" err="1"/>
              <a:t>wereldwijd</a:t>
            </a:r>
            <a:r>
              <a:rPr lang="en-GB"/>
              <a:t> </a:t>
            </a:r>
            <a:r>
              <a:rPr lang="en-GB" err="1"/>
              <a:t>actief</a:t>
            </a:r>
            <a:r>
              <a:rPr lang="en-GB"/>
              <a:t> </a:t>
            </a:r>
            <a:r>
              <a:rPr lang="en-GB" err="1"/>
              <a:t>en</a:t>
            </a:r>
            <a:r>
              <a:rPr lang="en-GB"/>
              <a:t> </a:t>
            </a:r>
            <a:r>
              <a:rPr lang="en-GB" err="1"/>
              <a:t>sinds</a:t>
            </a:r>
            <a:r>
              <a:rPr lang="en-GB"/>
              <a:t> 2022 </a:t>
            </a:r>
            <a:r>
              <a:rPr lang="en-GB" err="1"/>
              <a:t>genoteerd</a:t>
            </a:r>
            <a:r>
              <a:rPr lang="en-GB"/>
              <a:t> op de Euronext Amsterdam, wat </a:t>
            </a:r>
            <a:r>
              <a:rPr lang="en-GB" err="1"/>
              <a:t>als</a:t>
            </a:r>
            <a:r>
              <a:rPr lang="en-GB"/>
              <a:t> </a:t>
            </a:r>
            <a:r>
              <a:rPr lang="en-GB" err="1"/>
              <a:t>voordeel</a:t>
            </a:r>
            <a:r>
              <a:rPr lang="en-GB"/>
              <a:t> had </a:t>
            </a:r>
            <a:r>
              <a:rPr lang="en-GB" err="1"/>
              <a:t>dat</a:t>
            </a:r>
            <a:r>
              <a:rPr lang="en-GB"/>
              <a:t> er </a:t>
            </a:r>
            <a:r>
              <a:rPr lang="en-GB" err="1"/>
              <a:t>nog</a:t>
            </a:r>
            <a:r>
              <a:rPr lang="en-GB"/>
              <a:t> </a:t>
            </a:r>
            <a:r>
              <a:rPr lang="en-GB" err="1"/>
              <a:t>een</a:t>
            </a:r>
            <a:r>
              <a:rPr lang="en-GB"/>
              <a:t> </a:t>
            </a:r>
            <a:r>
              <a:rPr lang="en-GB" err="1"/>
              <a:t>toezichthouder</a:t>
            </a:r>
            <a:r>
              <a:rPr lang="en-GB"/>
              <a:t> was, </a:t>
            </a:r>
            <a:r>
              <a:rPr lang="en-GB" err="1"/>
              <a:t>namelijk</a:t>
            </a:r>
            <a:r>
              <a:rPr lang="en-GB"/>
              <a:t> de </a:t>
            </a:r>
            <a:r>
              <a:rPr lang="en-GB" err="1"/>
              <a:t>autoriteit</a:t>
            </a:r>
            <a:r>
              <a:rPr lang="en-GB"/>
              <a:t> </a:t>
            </a:r>
            <a:r>
              <a:rPr lang="en-GB" err="1"/>
              <a:t>financiele</a:t>
            </a:r>
            <a:r>
              <a:rPr lang="en-GB"/>
              <a:t> </a:t>
            </a:r>
            <a:r>
              <a:rPr lang="en-GB" err="1"/>
              <a:t>markten</a:t>
            </a:r>
            <a:r>
              <a:rPr lang="en-GB"/>
              <a:t> (of AFM)</a:t>
            </a:r>
            <a:br>
              <a:rPr lang="en-GB"/>
            </a:br>
            <a:endParaRPr lang="nl-BE"/>
          </a:p>
        </p:txBody>
      </p:sp>
      <p:sp>
        <p:nvSpPr>
          <p:cNvPr id="4" name="Tijdelijke aanduiding voor dianummer 3"/>
          <p:cNvSpPr>
            <a:spLocks noGrp="1"/>
          </p:cNvSpPr>
          <p:nvPr>
            <p:ph type="sldNum" sz="quarter" idx="5"/>
          </p:nvPr>
        </p:nvSpPr>
        <p:spPr/>
        <p:txBody>
          <a:bodyPr/>
          <a:lstStyle/>
          <a:p>
            <a:fld id="{A6485BF0-3D51-4747-9D20-CE4DB12E4A7F}" type="slidenum">
              <a:rPr lang="nl-BE" smtClean="0"/>
              <a:t>20</a:t>
            </a:fld>
            <a:endParaRPr lang="nl-BE"/>
          </a:p>
        </p:txBody>
      </p:sp>
    </p:spTree>
    <p:extLst>
      <p:ext uri="{BB962C8B-B14F-4D97-AF65-F5344CB8AC3E}">
        <p14:creationId xmlns:p14="http://schemas.microsoft.com/office/powerpoint/2010/main" val="13953154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870A46-41DE-9DDF-BD36-8B40203781BF}"/>
            </a:ext>
          </a:extLst>
        </p:cNvPr>
        <p:cNvGrpSpPr/>
        <p:nvPr/>
      </p:nvGrpSpPr>
      <p:grpSpPr>
        <a:xfrm>
          <a:off x="0" y="0"/>
          <a:ext cx="0" cy="0"/>
          <a:chOff x="0" y="0"/>
          <a:chExt cx="0" cy="0"/>
        </a:xfrm>
      </p:grpSpPr>
      <p:sp>
        <p:nvSpPr>
          <p:cNvPr id="2" name="Tijdelijke aanduiding voor dia-afbeelding 1">
            <a:extLst>
              <a:ext uri="{FF2B5EF4-FFF2-40B4-BE49-F238E27FC236}">
                <a16:creationId xmlns:a16="http://schemas.microsoft.com/office/drawing/2014/main" id="{75664D87-EB4B-6627-B865-9A82D5E1DA79}"/>
              </a:ext>
            </a:extLst>
          </p:cNvPr>
          <p:cNvSpPr>
            <a:spLocks noGrp="1" noRot="1" noChangeAspect="1"/>
          </p:cNvSpPr>
          <p:nvPr>
            <p:ph type="sldImg"/>
          </p:nvPr>
        </p:nvSpPr>
        <p:spPr/>
      </p:sp>
      <p:sp>
        <p:nvSpPr>
          <p:cNvPr id="3" name="Tijdelijke aanduiding voor notities 2">
            <a:extLst>
              <a:ext uri="{FF2B5EF4-FFF2-40B4-BE49-F238E27FC236}">
                <a16:creationId xmlns:a16="http://schemas.microsoft.com/office/drawing/2014/main" id="{D1334F97-80F0-F3E2-497A-0D305B40B3ED}"/>
              </a:ext>
            </a:extLst>
          </p:cNvPr>
          <p:cNvSpPr>
            <a:spLocks noGrp="1"/>
          </p:cNvSpPr>
          <p:nvPr>
            <p:ph type="body" idx="1"/>
          </p:nvPr>
        </p:nvSpPr>
        <p:spPr/>
        <p:txBody>
          <a:bodyPr/>
          <a:lstStyle/>
          <a:p>
            <a:r>
              <a:rPr lang="nl-BE"/>
              <a:t>Xander </a:t>
            </a:r>
          </a:p>
          <a:p>
            <a:r>
              <a:rPr lang="nl-BE" err="1"/>
              <a:t>Exor</a:t>
            </a:r>
            <a:r>
              <a:rPr lang="nl-BE"/>
              <a:t> wordt geleid door John </a:t>
            </a:r>
            <a:r>
              <a:rPr lang="nl-BE" err="1"/>
              <a:t>Elkann</a:t>
            </a:r>
            <a:r>
              <a:rPr lang="nl-BE"/>
              <a:t>, die zowel CEO is als de vertegenwoordiger van de </a:t>
            </a:r>
            <a:r>
              <a:rPr lang="nl-BE" err="1"/>
              <a:t>Agnelli</a:t>
            </a:r>
            <a:r>
              <a:rPr lang="nl-BE"/>
              <a:t>-familie, die via Giovanni </a:t>
            </a:r>
            <a:r>
              <a:rPr lang="nl-BE" err="1"/>
              <a:t>Agnelli</a:t>
            </a:r>
            <a:r>
              <a:rPr lang="nl-BE"/>
              <a:t> B.V. ongeveer 55% van de aandelen en meer dan 85% van de stemrechten bezit. Het topmanagement zit dus zelf diep in het kapitaal, wat een sterke lange-termijnfocus en </a:t>
            </a:r>
            <a:r>
              <a:rPr lang="nl-BE" err="1"/>
              <a:t>alignering</a:t>
            </a:r>
            <a:r>
              <a:rPr lang="nl-BE"/>
              <a:t> met aandeelhouders creëert. In 2025 verhoogde </a:t>
            </a:r>
            <a:r>
              <a:rPr lang="nl-BE" err="1"/>
              <a:t>Exor</a:t>
            </a:r>
            <a:r>
              <a:rPr lang="nl-BE"/>
              <a:t> o.a. zijn belang in Philips (naar ~18,7%) en verlaagde het licht zijn positie in Ferrari via een verkoop van 4% tegen een zeer hoge waardering—beide voorbeelden van actieve, strategische bijsturing door een sterk betrokken management. IVECO?</a:t>
            </a:r>
          </a:p>
        </p:txBody>
      </p:sp>
      <p:sp>
        <p:nvSpPr>
          <p:cNvPr id="4" name="Tijdelijke aanduiding voor dianummer 3">
            <a:extLst>
              <a:ext uri="{FF2B5EF4-FFF2-40B4-BE49-F238E27FC236}">
                <a16:creationId xmlns:a16="http://schemas.microsoft.com/office/drawing/2014/main" id="{E40D0737-4AF9-222A-9D06-CCBA8944951C}"/>
              </a:ext>
            </a:extLst>
          </p:cNvPr>
          <p:cNvSpPr>
            <a:spLocks noGrp="1"/>
          </p:cNvSpPr>
          <p:nvPr>
            <p:ph type="sldNum" sz="quarter" idx="5"/>
          </p:nvPr>
        </p:nvSpPr>
        <p:spPr/>
        <p:txBody>
          <a:bodyPr/>
          <a:lstStyle/>
          <a:p>
            <a:fld id="{A6485BF0-3D51-4747-9D20-CE4DB12E4A7F}" type="slidenum">
              <a:rPr lang="nl-BE" smtClean="0"/>
              <a:t>21</a:t>
            </a:fld>
            <a:endParaRPr lang="nl-BE"/>
          </a:p>
        </p:txBody>
      </p:sp>
    </p:spTree>
    <p:extLst>
      <p:ext uri="{BB962C8B-B14F-4D97-AF65-F5344CB8AC3E}">
        <p14:creationId xmlns:p14="http://schemas.microsoft.com/office/powerpoint/2010/main" val="7476178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Calibri"/>
                <a:ea typeface="Calibri"/>
                <a:cs typeface="Calibri"/>
              </a:rPr>
              <a:t>Xander</a:t>
            </a:r>
          </a:p>
        </p:txBody>
      </p:sp>
      <p:sp>
        <p:nvSpPr>
          <p:cNvPr id="4" name="Slide Number Placeholder 3"/>
          <p:cNvSpPr>
            <a:spLocks noGrp="1"/>
          </p:cNvSpPr>
          <p:nvPr>
            <p:ph type="sldNum" sz="quarter" idx="5"/>
          </p:nvPr>
        </p:nvSpPr>
        <p:spPr/>
        <p:txBody>
          <a:bodyPr/>
          <a:lstStyle/>
          <a:p>
            <a:fld id="{A6485BF0-3D51-4747-9D20-CE4DB12E4A7F}" type="slidenum">
              <a:rPr lang="nl-BE" smtClean="0"/>
              <a:t>22</a:t>
            </a:fld>
            <a:endParaRPr lang="nl-BE"/>
          </a:p>
        </p:txBody>
      </p:sp>
    </p:spTree>
    <p:extLst>
      <p:ext uri="{BB962C8B-B14F-4D97-AF65-F5344CB8AC3E}">
        <p14:creationId xmlns:p14="http://schemas.microsoft.com/office/powerpoint/2010/main" val="34250811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a:t>Jari</a:t>
            </a:r>
          </a:p>
          <a:p>
            <a:r>
              <a:rPr lang="nl-BE"/>
              <a:t>Er was een afbouw van Ferrari aandelen in het </a:t>
            </a:r>
            <a:r>
              <a:rPr lang="nl-BE" err="1"/>
              <a:t>exor</a:t>
            </a:r>
            <a:r>
              <a:rPr lang="nl-BE"/>
              <a:t> portefeuille wegens te grote belang, verlaging portfolio concentratie. Dit geld is gebruikt voor inkoop eigen aandelen. </a:t>
            </a:r>
            <a:r>
              <a:rPr lang="nl-BE" err="1"/>
              <a:t>Exor</a:t>
            </a:r>
            <a:r>
              <a:rPr lang="nl-BE"/>
              <a:t> zelf vindt een korting van 50% sterk ondergewaardeerd en ziet het als een kans om in zijn eigen bedrijven te investeren. Mogelijke reden korting: de sterke stemrechten van de </a:t>
            </a:r>
            <a:r>
              <a:rPr lang="nl-BE" err="1"/>
              <a:t>Agnelli</a:t>
            </a:r>
            <a:r>
              <a:rPr lang="nl-BE"/>
              <a:t> familie (80%+)</a:t>
            </a:r>
          </a:p>
          <a:p>
            <a:r>
              <a:rPr lang="nl-BE"/>
              <a:t>Ferrari zelf is een kwaliteitsaandeel met vaste cashflows maar Ferrari is zeer hoog gewaardeerd en je kan deze kwaliteit via </a:t>
            </a:r>
            <a:r>
              <a:rPr lang="nl-BE" err="1"/>
              <a:t>Exor</a:t>
            </a:r>
            <a:r>
              <a:rPr lang="nl-BE"/>
              <a:t> met korting in huis halen. </a:t>
            </a:r>
          </a:p>
          <a:p>
            <a:pPr marL="0" marR="0" lvl="0" indent="0" algn="l" defTabSz="914400" rtl="0" eaLnBrk="1" fontAlgn="auto" latinLnBrk="0" hangingPunct="1">
              <a:lnSpc>
                <a:spcPct val="100000"/>
              </a:lnSpc>
              <a:spcBef>
                <a:spcPts val="0"/>
              </a:spcBef>
              <a:spcAft>
                <a:spcPts val="0"/>
              </a:spcAft>
              <a:buClrTx/>
              <a:buSzTx/>
              <a:buFontTx/>
              <a:buNone/>
              <a:tabLst/>
              <a:defRPr/>
            </a:pPr>
            <a:r>
              <a:rPr lang="nl-BE"/>
              <a:t>Marge Porsche: slechts 10%</a:t>
            </a:r>
          </a:p>
        </p:txBody>
      </p:sp>
      <p:sp>
        <p:nvSpPr>
          <p:cNvPr id="4" name="Tijdelijke aanduiding voor dianummer 3"/>
          <p:cNvSpPr>
            <a:spLocks noGrp="1"/>
          </p:cNvSpPr>
          <p:nvPr>
            <p:ph type="sldNum" sz="quarter" idx="5"/>
          </p:nvPr>
        </p:nvSpPr>
        <p:spPr/>
        <p:txBody>
          <a:bodyPr/>
          <a:lstStyle/>
          <a:p>
            <a:fld id="{A6485BF0-3D51-4747-9D20-CE4DB12E4A7F}" type="slidenum">
              <a:rPr lang="nl-BE" smtClean="0"/>
              <a:t>23</a:t>
            </a:fld>
            <a:endParaRPr lang="nl-BE"/>
          </a:p>
        </p:txBody>
      </p:sp>
    </p:spTree>
    <p:extLst>
      <p:ext uri="{BB962C8B-B14F-4D97-AF65-F5344CB8AC3E}">
        <p14:creationId xmlns:p14="http://schemas.microsoft.com/office/powerpoint/2010/main" val="17895034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F54DE8-1A96-56C5-76AA-05370DCAF2A3}"/>
            </a:ext>
          </a:extLst>
        </p:cNvPr>
        <p:cNvGrpSpPr/>
        <p:nvPr/>
      </p:nvGrpSpPr>
      <p:grpSpPr>
        <a:xfrm>
          <a:off x="0" y="0"/>
          <a:ext cx="0" cy="0"/>
          <a:chOff x="0" y="0"/>
          <a:chExt cx="0" cy="0"/>
        </a:xfrm>
      </p:grpSpPr>
      <p:sp>
        <p:nvSpPr>
          <p:cNvPr id="2" name="Tijdelijke aanduiding voor dia-afbeelding 1">
            <a:extLst>
              <a:ext uri="{FF2B5EF4-FFF2-40B4-BE49-F238E27FC236}">
                <a16:creationId xmlns:a16="http://schemas.microsoft.com/office/drawing/2014/main" id="{D0F8FB85-E2BE-C424-6553-0153B975BB81}"/>
              </a:ext>
            </a:extLst>
          </p:cNvPr>
          <p:cNvSpPr>
            <a:spLocks noGrp="1" noRot="1" noChangeAspect="1"/>
          </p:cNvSpPr>
          <p:nvPr>
            <p:ph type="sldImg"/>
          </p:nvPr>
        </p:nvSpPr>
        <p:spPr/>
      </p:sp>
      <p:sp>
        <p:nvSpPr>
          <p:cNvPr id="3" name="Tijdelijke aanduiding voor notities 2">
            <a:extLst>
              <a:ext uri="{FF2B5EF4-FFF2-40B4-BE49-F238E27FC236}">
                <a16:creationId xmlns:a16="http://schemas.microsoft.com/office/drawing/2014/main" id="{22B0D7D1-4980-12F1-D9AE-455981844DC9}"/>
              </a:ext>
            </a:extLst>
          </p:cNvPr>
          <p:cNvSpPr>
            <a:spLocks noGrp="1"/>
          </p:cNvSpPr>
          <p:nvPr>
            <p:ph type="body" idx="1"/>
          </p:nvPr>
        </p:nvSpPr>
        <p:spPr/>
        <p:txBody>
          <a:bodyPr/>
          <a:lstStyle/>
          <a:p>
            <a:r>
              <a:rPr lang="nl-BE"/>
              <a:t>Gilles</a:t>
            </a:r>
          </a:p>
          <a:p>
            <a:r>
              <a:rPr lang="nl-BE"/>
              <a:t>Multinationale autofabrikant (Citroën, Fiat ook Maserati) grote speler</a:t>
            </a:r>
          </a:p>
          <a:p>
            <a:r>
              <a:rPr lang="nl-BE"/>
              <a:t>Focussen op Elektrificatie en dit jaar grote algemene investeringen</a:t>
            </a:r>
          </a:p>
          <a:p>
            <a:r>
              <a:rPr lang="nl-BE"/>
              <a:t>Sinds de zomer 2025 nieuwe CEO -&gt; Antonio </a:t>
            </a:r>
            <a:r>
              <a:rPr lang="nl-BE" err="1"/>
              <a:t>Filosa</a:t>
            </a:r>
            <a:r>
              <a:rPr lang="nl-BE"/>
              <a:t> </a:t>
            </a:r>
          </a:p>
          <a:p>
            <a:endParaRPr lang="nl-BE"/>
          </a:p>
          <a:p>
            <a:r>
              <a:rPr lang="nl-BE"/>
              <a:t>Omzet stijging van 13% onder de nieuwe CEO in Q3</a:t>
            </a:r>
          </a:p>
        </p:txBody>
      </p:sp>
      <p:sp>
        <p:nvSpPr>
          <p:cNvPr id="4" name="Tijdelijke aanduiding voor dianummer 3">
            <a:extLst>
              <a:ext uri="{FF2B5EF4-FFF2-40B4-BE49-F238E27FC236}">
                <a16:creationId xmlns:a16="http://schemas.microsoft.com/office/drawing/2014/main" id="{A3A549B5-5134-856A-4347-4FA9627C4DF7}"/>
              </a:ext>
            </a:extLst>
          </p:cNvPr>
          <p:cNvSpPr>
            <a:spLocks noGrp="1"/>
          </p:cNvSpPr>
          <p:nvPr>
            <p:ph type="sldNum" sz="quarter" idx="5"/>
          </p:nvPr>
        </p:nvSpPr>
        <p:spPr/>
        <p:txBody>
          <a:bodyPr/>
          <a:lstStyle/>
          <a:p>
            <a:fld id="{A6485BF0-3D51-4747-9D20-CE4DB12E4A7F}" type="slidenum">
              <a:rPr lang="nl-BE" smtClean="0"/>
              <a:t>24</a:t>
            </a:fld>
            <a:endParaRPr lang="nl-BE"/>
          </a:p>
        </p:txBody>
      </p:sp>
    </p:spTree>
    <p:extLst>
      <p:ext uri="{BB962C8B-B14F-4D97-AF65-F5344CB8AC3E}">
        <p14:creationId xmlns:p14="http://schemas.microsoft.com/office/powerpoint/2010/main" val="27148753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txBody>
          <a:bodyPr/>
          <a:lstStyle/>
          <a:p>
            <a:endParaRPr lang="nl-NL"/>
          </a:p>
        </p:txBody>
      </p:sp>
      <p:sp>
        <p:nvSpPr>
          <p:cNvPr id="3" name="Tijdelijke aanduiding voor notities 2"/>
          <p:cNvSpPr>
            <a:spLocks noGrp="1"/>
          </p:cNvSpPr>
          <p:nvPr>
            <p:ph type="body" idx="1"/>
          </p:nvPr>
        </p:nvSpPr>
        <p:spPr/>
        <p:txBody>
          <a:bodyPr/>
          <a:lstStyle/>
          <a:p>
            <a:r>
              <a:rPr lang="nl-BE" dirty="0"/>
              <a:t>Sanlorenzo werkt met een high-end, volledig maatwerkgericht businessmodel binnen de luxejachtsector. Het bedrijf combineert Italiaans vakmanschap met beperkte productievolumes, wat zorgt voor sterke marges en een premium merkpositie. De beperkte productievolumes komt vooral doordat boten bouwen enorm veel tijd alsook plaats inneemt. Het hangt natuurlijk allemaal af hoe groot de klant zijn boot uiteindelijk wilt, maar reken dat elke opbouw van een boot toch wel minimum 1 jaar. De omzet komt vooral uit de verkoop van nieuwe, op maat gemaakte jachten, aangevuld met after-sales diensten alsook 2</a:t>
            </a:r>
            <a:r>
              <a:rPr lang="nl-BE" baseline="30000" dirty="0"/>
              <a:t>e</a:t>
            </a:r>
            <a:r>
              <a:rPr lang="nl-BE" dirty="0"/>
              <a:t> handsdoorverkoop. Hoewel Sanlorenzo wereldwijd actief is, blijft het sterk afhankelijk van één productcategorie.</a:t>
            </a:r>
            <a:endParaRPr lang="nl-NL" dirty="0"/>
          </a:p>
        </p:txBody>
      </p:sp>
      <p:sp>
        <p:nvSpPr>
          <p:cNvPr id="4" name="Tijdelijke aanduiding voor dianummer 3"/>
          <p:cNvSpPr>
            <a:spLocks noGrp="1"/>
          </p:cNvSpPr>
          <p:nvPr>
            <p:ph type="sldNum" sz="quarter" idx="5"/>
          </p:nvPr>
        </p:nvSpPr>
        <p:spPr/>
        <p:txBody>
          <a:bodyPr/>
          <a:lstStyle/>
          <a:p>
            <a:fld id="{96D018BE-9974-7842-8429-B80D1379D860}" type="slidenum">
              <a:rPr lang="nl-NL" smtClean="0"/>
              <a:t>2</a:t>
            </a:fld>
            <a:endParaRPr lang="nl-NL"/>
          </a:p>
        </p:txBody>
      </p:sp>
    </p:spTree>
    <p:extLst>
      <p:ext uri="{BB962C8B-B14F-4D97-AF65-F5344CB8AC3E}">
        <p14:creationId xmlns:p14="http://schemas.microsoft.com/office/powerpoint/2010/main" val="20850416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AE6E26-2682-991B-E86D-8A3E0020EF9E}"/>
            </a:ext>
          </a:extLst>
        </p:cNvPr>
        <p:cNvGrpSpPr/>
        <p:nvPr/>
      </p:nvGrpSpPr>
      <p:grpSpPr>
        <a:xfrm>
          <a:off x="0" y="0"/>
          <a:ext cx="0" cy="0"/>
          <a:chOff x="0" y="0"/>
          <a:chExt cx="0" cy="0"/>
        </a:xfrm>
      </p:grpSpPr>
      <p:sp>
        <p:nvSpPr>
          <p:cNvPr id="2" name="Tijdelijke aanduiding voor dia-afbeelding 1">
            <a:extLst>
              <a:ext uri="{FF2B5EF4-FFF2-40B4-BE49-F238E27FC236}">
                <a16:creationId xmlns:a16="http://schemas.microsoft.com/office/drawing/2014/main" id="{C4AFF979-5980-EE78-F40C-CEE2AE8BCAE9}"/>
              </a:ext>
            </a:extLst>
          </p:cNvPr>
          <p:cNvSpPr>
            <a:spLocks noGrp="1" noRot="1" noChangeAspect="1"/>
          </p:cNvSpPr>
          <p:nvPr>
            <p:ph type="sldImg"/>
          </p:nvPr>
        </p:nvSpPr>
        <p:spPr/>
      </p:sp>
      <p:sp>
        <p:nvSpPr>
          <p:cNvPr id="3" name="Tijdelijke aanduiding voor notities 2">
            <a:extLst>
              <a:ext uri="{FF2B5EF4-FFF2-40B4-BE49-F238E27FC236}">
                <a16:creationId xmlns:a16="http://schemas.microsoft.com/office/drawing/2014/main" id="{3DCE4EE7-5843-6063-FBC7-BCA3ECA6E101}"/>
              </a:ext>
            </a:extLst>
          </p:cNvPr>
          <p:cNvSpPr>
            <a:spLocks noGrp="1"/>
          </p:cNvSpPr>
          <p:nvPr>
            <p:ph type="body" idx="1"/>
          </p:nvPr>
        </p:nvSpPr>
        <p:spPr/>
        <p:txBody>
          <a:bodyPr/>
          <a:lstStyle/>
          <a:p>
            <a:r>
              <a:rPr lang="nl-BE"/>
              <a:t>Marte </a:t>
            </a:r>
          </a:p>
          <a:p>
            <a:endParaRPr lang="nl-BE"/>
          </a:p>
          <a:p>
            <a:pPr marL="171450" indent="-171450">
              <a:buFontTx/>
              <a:buChar char="-"/>
            </a:pPr>
            <a:r>
              <a:rPr lang="nl-BE"/>
              <a:t>luchtmachine -&gt; geluidsdempend schuim in de aparatuur konden degraderen -&gt;schadelijke chemische stoffen in de longen -&gt; veel aparaten teruggeroepen -&gt; Veel schulden en rechtzaken + boetes</a:t>
            </a:r>
          </a:p>
          <a:p>
            <a:pPr marL="171450" indent="-171450">
              <a:buFontTx/>
              <a:buChar char="-"/>
            </a:pPr>
            <a:r>
              <a:rPr lang="nl-BE"/>
              <a:t>Reputatieherstel: Ondanks de crisis schuldenlast terug te dringen en de netto-schuld onder controle Digitale zorg, iA en 1 miljard geinvesteerd in groene obligaties</a:t>
            </a:r>
          </a:p>
          <a:p>
            <a:pPr marL="171450" indent="-171450">
              <a:buFontTx/>
              <a:buChar char="-"/>
            </a:pPr>
            <a:r>
              <a:rPr lang="nl-BE"/>
              <a:t>Sterke concurzentie met siemens healthcare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nl-BE"/>
              <a:t>Groei in digitale zorg en ia en 1 miljard geinvesteerd in groene obligaties</a:t>
            </a:r>
          </a:p>
          <a:p>
            <a:pPr marL="171450" indent="-171450">
              <a:buFontTx/>
              <a:buChar char="-"/>
            </a:pPr>
            <a:r>
              <a:rPr lang="nl-BE"/>
              <a:t>merknaam</a:t>
            </a:r>
          </a:p>
          <a:p>
            <a:pPr marL="171450" indent="-171450">
              <a:buFontTx/>
              <a:buChar char="-"/>
            </a:pPr>
            <a:r>
              <a:rPr lang="nl-BE"/>
              <a:t>Breed portfolio </a:t>
            </a:r>
          </a:p>
          <a:p>
            <a:pPr marL="171450" indent="-171450">
              <a:buFontTx/>
              <a:buChar char="-"/>
            </a:pPr>
            <a:r>
              <a:rPr lang="nl-BE"/>
              <a:t>Exor heeft zijn aandeel verhoogt tot 18,7% dus er is een vertrouwensignaal </a:t>
            </a:r>
          </a:p>
        </p:txBody>
      </p:sp>
      <p:sp>
        <p:nvSpPr>
          <p:cNvPr id="4" name="Tijdelijke aanduiding voor dianummer 3">
            <a:extLst>
              <a:ext uri="{FF2B5EF4-FFF2-40B4-BE49-F238E27FC236}">
                <a16:creationId xmlns:a16="http://schemas.microsoft.com/office/drawing/2014/main" id="{7C585D7A-F622-BF44-AF12-380F2BEE4D6E}"/>
              </a:ext>
            </a:extLst>
          </p:cNvPr>
          <p:cNvSpPr>
            <a:spLocks noGrp="1"/>
          </p:cNvSpPr>
          <p:nvPr>
            <p:ph type="sldNum" sz="quarter" idx="5"/>
          </p:nvPr>
        </p:nvSpPr>
        <p:spPr/>
        <p:txBody>
          <a:bodyPr/>
          <a:lstStyle/>
          <a:p>
            <a:fld id="{A6485BF0-3D51-4747-9D20-CE4DB12E4A7F}" type="slidenum">
              <a:rPr lang="nl-BE" smtClean="0"/>
              <a:t>25</a:t>
            </a:fld>
            <a:endParaRPr lang="nl-BE"/>
          </a:p>
        </p:txBody>
      </p:sp>
    </p:spTree>
    <p:extLst>
      <p:ext uri="{BB962C8B-B14F-4D97-AF65-F5344CB8AC3E}">
        <p14:creationId xmlns:p14="http://schemas.microsoft.com/office/powerpoint/2010/main" val="25112083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latin typeface="Calibri"/>
                <a:ea typeface="Calibri"/>
                <a:cs typeface="Calibri"/>
              </a:rPr>
              <a:t>Historisch</a:t>
            </a:r>
            <a:r>
              <a:rPr lang="en-US">
                <a:latin typeface="Calibri"/>
                <a:ea typeface="Calibri"/>
                <a:cs typeface="Calibri"/>
              </a:rPr>
              <a:t> </a:t>
            </a:r>
            <a:r>
              <a:rPr lang="en-US" err="1">
                <a:latin typeface="Calibri"/>
                <a:ea typeface="Calibri"/>
                <a:cs typeface="Calibri"/>
              </a:rPr>
              <a:t>gemiddelde</a:t>
            </a:r>
            <a:r>
              <a:rPr lang="en-US">
                <a:latin typeface="Calibri"/>
                <a:ea typeface="Calibri"/>
                <a:cs typeface="Calibri"/>
              </a:rPr>
              <a:t> discount </a:t>
            </a:r>
            <a:r>
              <a:rPr lang="en-US" err="1">
                <a:latin typeface="Calibri"/>
                <a:ea typeface="Calibri"/>
                <a:cs typeface="Calibri"/>
              </a:rPr>
              <a:t>sinds</a:t>
            </a:r>
            <a:r>
              <a:rPr lang="en-US">
                <a:latin typeface="Calibri"/>
                <a:ea typeface="Calibri"/>
                <a:cs typeface="Calibri"/>
              </a:rPr>
              <a:t> 2009: +-30%</a:t>
            </a:r>
          </a:p>
          <a:p>
            <a:r>
              <a:rPr lang="en-US" err="1">
                <a:latin typeface="Calibri"/>
                <a:ea typeface="Calibri"/>
                <a:cs typeface="Calibri"/>
              </a:rPr>
              <a:t>Eventueel</a:t>
            </a:r>
            <a:r>
              <a:rPr lang="en-US">
                <a:latin typeface="Calibri"/>
                <a:ea typeface="Calibri"/>
                <a:cs typeface="Calibri"/>
              </a:rPr>
              <a:t> </a:t>
            </a:r>
            <a:r>
              <a:rPr lang="en-US" err="1">
                <a:latin typeface="Calibri"/>
                <a:ea typeface="Calibri"/>
                <a:cs typeface="Calibri"/>
              </a:rPr>
              <a:t>dit</a:t>
            </a:r>
            <a:r>
              <a:rPr lang="en-US">
                <a:latin typeface="Calibri"/>
                <a:ea typeface="Calibri"/>
                <a:cs typeface="Calibri"/>
              </a:rPr>
              <a:t> </a:t>
            </a:r>
            <a:r>
              <a:rPr lang="en-US" err="1">
                <a:latin typeface="Calibri"/>
                <a:ea typeface="Calibri"/>
                <a:cs typeface="Calibri"/>
              </a:rPr>
              <a:t>toevoegen</a:t>
            </a:r>
            <a:r>
              <a:rPr lang="en-US">
                <a:latin typeface="Calibri"/>
                <a:ea typeface="Calibri"/>
                <a:cs typeface="Calibri"/>
              </a:rPr>
              <a:t>:</a:t>
            </a:r>
            <a:br>
              <a:rPr lang="en-US">
                <a:latin typeface="Calibri"/>
                <a:ea typeface="Calibri"/>
                <a:cs typeface="Calibri"/>
              </a:rPr>
            </a:br>
            <a:r>
              <a:rPr lang="en-US"/>
              <a:t>2. </a:t>
            </a:r>
            <a:r>
              <a:rPr lang="en-US" err="1"/>
              <a:t>Vergelijkingen</a:t>
            </a:r>
            <a:r>
              <a:rPr lang="en-US"/>
              <a:t> (Peer Benchmarking)</a:t>
            </a:r>
            <a:endParaRPr lang="en-US">
              <a:latin typeface="Calibri"/>
              <a:ea typeface="Calibri"/>
              <a:cs typeface="Calibri"/>
            </a:endParaRPr>
          </a:p>
          <a:p>
            <a:r>
              <a:rPr lang="en-US"/>
              <a:t>Exor is </a:t>
            </a:r>
            <a:r>
              <a:rPr lang="en-US" err="1"/>
              <a:t>aanzienlijk</a:t>
            </a:r>
            <a:r>
              <a:rPr lang="en-US"/>
              <a:t> </a:t>
            </a:r>
            <a:r>
              <a:rPr lang="en-US" err="1"/>
              <a:t>goedkoper</a:t>
            </a:r>
            <a:r>
              <a:rPr lang="en-US"/>
              <a:t> </a:t>
            </a:r>
            <a:r>
              <a:rPr lang="en-US" err="1"/>
              <a:t>gewaardeerd</a:t>
            </a:r>
            <a:r>
              <a:rPr lang="en-US"/>
              <a:t> dan </a:t>
            </a:r>
            <a:r>
              <a:rPr lang="en-US" err="1"/>
              <a:t>vergelijkbare</a:t>
            </a:r>
            <a:r>
              <a:rPr lang="en-US"/>
              <a:t> holdings:</a:t>
            </a:r>
          </a:p>
          <a:p>
            <a:pPr marL="171450" indent="-171450">
              <a:buFont typeface="Arial"/>
              <a:buChar char="•"/>
            </a:pPr>
            <a:r>
              <a:rPr lang="en-US" b="1"/>
              <a:t>Exor:</a:t>
            </a:r>
            <a:r>
              <a:rPr lang="en-US"/>
              <a:t> </a:t>
            </a:r>
            <a:r>
              <a:rPr lang="en-US" err="1"/>
              <a:t>Handelt</a:t>
            </a:r>
            <a:r>
              <a:rPr lang="en-US"/>
              <a:t> </a:t>
            </a:r>
            <a:r>
              <a:rPr lang="en-US" err="1"/>
              <a:t>tegen</a:t>
            </a:r>
            <a:r>
              <a:rPr lang="en-US"/>
              <a:t> </a:t>
            </a:r>
            <a:r>
              <a:rPr lang="en-US" err="1"/>
              <a:t>een</a:t>
            </a:r>
            <a:r>
              <a:rPr lang="en-US"/>
              <a:t> </a:t>
            </a:r>
            <a:r>
              <a:rPr lang="en-US" err="1"/>
              <a:t>korting</a:t>
            </a:r>
            <a:r>
              <a:rPr lang="en-US"/>
              <a:t> van </a:t>
            </a:r>
            <a:r>
              <a:rPr lang="en-US" b="1"/>
              <a:t>~53-60%</a:t>
            </a:r>
            <a:r>
              <a:rPr lang="en-US"/>
              <a:t>.</a:t>
            </a:r>
          </a:p>
          <a:p>
            <a:pPr marL="171450" indent="-171450">
              <a:buFont typeface="Arial"/>
              <a:buChar char="•"/>
            </a:pPr>
            <a:r>
              <a:rPr lang="en-US" b="1"/>
              <a:t>Porsche SE:</a:t>
            </a:r>
            <a:r>
              <a:rPr lang="en-US"/>
              <a:t> </a:t>
            </a:r>
            <a:r>
              <a:rPr lang="en-US" err="1"/>
              <a:t>Handelt</a:t>
            </a:r>
            <a:r>
              <a:rPr lang="en-US"/>
              <a:t> </a:t>
            </a:r>
            <a:r>
              <a:rPr lang="en-US" err="1"/>
              <a:t>tegen</a:t>
            </a:r>
            <a:r>
              <a:rPr lang="en-US"/>
              <a:t> </a:t>
            </a:r>
            <a:r>
              <a:rPr lang="en-US" err="1"/>
              <a:t>een</a:t>
            </a:r>
            <a:r>
              <a:rPr lang="en-US"/>
              <a:t> </a:t>
            </a:r>
            <a:r>
              <a:rPr lang="en-US" err="1"/>
              <a:t>korting</a:t>
            </a:r>
            <a:r>
              <a:rPr lang="en-US"/>
              <a:t> van </a:t>
            </a:r>
            <a:r>
              <a:rPr lang="en-US" b="1"/>
              <a:t>~35%</a:t>
            </a:r>
            <a:r>
              <a:rPr lang="en-US"/>
              <a:t>.</a:t>
            </a:r>
          </a:p>
          <a:p>
            <a:pPr marL="171450" indent="-171450">
              <a:buFont typeface="Arial"/>
              <a:buChar char="•"/>
            </a:pPr>
            <a:r>
              <a:rPr lang="en-US" b="1"/>
              <a:t>Groupe Bruxelles Lambert (GBL):</a:t>
            </a:r>
            <a:r>
              <a:rPr lang="en-US"/>
              <a:t> </a:t>
            </a:r>
            <a:r>
              <a:rPr lang="en-US" err="1"/>
              <a:t>Handelt</a:t>
            </a:r>
            <a:r>
              <a:rPr lang="en-US"/>
              <a:t> </a:t>
            </a:r>
            <a:r>
              <a:rPr lang="en-US" err="1"/>
              <a:t>tegen</a:t>
            </a:r>
            <a:r>
              <a:rPr lang="en-US"/>
              <a:t> </a:t>
            </a:r>
            <a:r>
              <a:rPr lang="en-US" err="1"/>
              <a:t>een</a:t>
            </a:r>
            <a:r>
              <a:rPr lang="en-US"/>
              <a:t> </a:t>
            </a:r>
            <a:r>
              <a:rPr lang="en-US" err="1"/>
              <a:t>korting</a:t>
            </a:r>
            <a:r>
              <a:rPr lang="en-US"/>
              <a:t> van </a:t>
            </a:r>
            <a:r>
              <a:rPr lang="en-US" b="1"/>
              <a:t>~33%</a:t>
            </a:r>
            <a:r>
              <a:rPr lang="en-US"/>
              <a:t>.</a:t>
            </a:r>
          </a:p>
          <a:p>
            <a:pPr marL="171450" indent="-171450">
              <a:buFont typeface="Arial"/>
              <a:buChar char="•"/>
            </a:pPr>
            <a:r>
              <a:rPr lang="en-US" b="1"/>
              <a:t>Investor AB:</a:t>
            </a:r>
            <a:r>
              <a:rPr lang="en-US"/>
              <a:t> </a:t>
            </a:r>
            <a:r>
              <a:rPr lang="en-US" err="1"/>
              <a:t>Handelt</a:t>
            </a:r>
            <a:r>
              <a:rPr lang="en-US"/>
              <a:t> </a:t>
            </a:r>
            <a:r>
              <a:rPr lang="en-US" err="1"/>
              <a:t>tegen</a:t>
            </a:r>
            <a:r>
              <a:rPr lang="en-US"/>
              <a:t> </a:t>
            </a:r>
            <a:r>
              <a:rPr lang="en-US" err="1"/>
              <a:t>een</a:t>
            </a:r>
            <a:r>
              <a:rPr lang="en-US"/>
              <a:t> </a:t>
            </a:r>
            <a:r>
              <a:rPr lang="en-US" err="1"/>
              <a:t>korting</a:t>
            </a:r>
            <a:r>
              <a:rPr lang="en-US"/>
              <a:t> van </a:t>
            </a:r>
            <a:r>
              <a:rPr lang="en-US" b="1"/>
              <a:t>~20%</a:t>
            </a:r>
            <a:r>
              <a:rPr lang="en-US"/>
              <a:t>.</a:t>
            </a:r>
          </a:p>
          <a:p>
            <a:pPr marL="171450" indent="-171450">
              <a:buFont typeface="Arial"/>
              <a:buChar char="•"/>
            </a:pPr>
            <a:r>
              <a:rPr lang="en-US" b="1" err="1"/>
              <a:t>Historisch</a:t>
            </a:r>
            <a:r>
              <a:rPr lang="en-US" b="1"/>
              <a:t> </a:t>
            </a:r>
            <a:r>
              <a:rPr lang="en-US" b="1" err="1"/>
              <a:t>Perspectief</a:t>
            </a:r>
            <a:r>
              <a:rPr lang="en-US" b="1"/>
              <a:t>:</a:t>
            </a:r>
            <a:r>
              <a:rPr lang="en-US"/>
              <a:t> Het </a:t>
            </a:r>
            <a:r>
              <a:rPr lang="en-US" err="1"/>
              <a:t>historische</a:t>
            </a:r>
            <a:r>
              <a:rPr lang="en-US"/>
              <a:t> </a:t>
            </a:r>
            <a:r>
              <a:rPr lang="en-US" err="1"/>
              <a:t>gemiddelde</a:t>
            </a:r>
            <a:r>
              <a:rPr lang="en-US"/>
              <a:t> van Exor's eigen discount </a:t>
            </a:r>
            <a:r>
              <a:rPr lang="en-US" err="1"/>
              <a:t>sinds</a:t>
            </a:r>
            <a:r>
              <a:rPr lang="en-US"/>
              <a:t> 2009 </a:t>
            </a:r>
            <a:r>
              <a:rPr lang="en-US" err="1"/>
              <a:t>ligt</a:t>
            </a:r>
            <a:r>
              <a:rPr lang="en-US"/>
              <a:t> </a:t>
            </a:r>
            <a:r>
              <a:rPr lang="en-US" err="1"/>
              <a:t>rond</a:t>
            </a:r>
            <a:r>
              <a:rPr lang="en-US"/>
              <a:t> de </a:t>
            </a:r>
            <a:r>
              <a:rPr lang="en-US" b="1"/>
              <a:t>30%</a:t>
            </a:r>
            <a:r>
              <a:rPr lang="en-US"/>
              <a:t>. De </a:t>
            </a:r>
            <a:r>
              <a:rPr lang="en-US" err="1"/>
              <a:t>huidige</a:t>
            </a:r>
            <a:r>
              <a:rPr lang="en-US"/>
              <a:t> </a:t>
            </a:r>
            <a:r>
              <a:rPr lang="en-US" err="1"/>
              <a:t>waardering</a:t>
            </a:r>
            <a:r>
              <a:rPr lang="en-US"/>
              <a:t> is </a:t>
            </a:r>
            <a:r>
              <a:rPr lang="en-US" err="1"/>
              <a:t>dus</a:t>
            </a:r>
            <a:r>
              <a:rPr lang="en-US"/>
              <a:t> </a:t>
            </a:r>
            <a:r>
              <a:rPr lang="en-US" err="1"/>
              <a:t>een</a:t>
            </a:r>
            <a:r>
              <a:rPr lang="en-US"/>
              <a:t> </a:t>
            </a:r>
            <a:r>
              <a:rPr lang="en-US" err="1"/>
              <a:t>anomalie</a:t>
            </a:r>
            <a:r>
              <a:rPr lang="en-US"/>
              <a:t>.</a:t>
            </a:r>
          </a:p>
          <a:p>
            <a:pPr marL="171450" indent="-171450">
              <a:buFont typeface="Arial"/>
              <a:buChar char="•"/>
            </a:pPr>
            <a:r>
              <a:rPr lang="en-US" b="1"/>
              <a:t>Ratio's:</a:t>
            </a:r>
            <a:r>
              <a:rPr lang="en-US"/>
              <a:t> Exor </a:t>
            </a:r>
            <a:r>
              <a:rPr lang="en-US" err="1"/>
              <a:t>heeft</a:t>
            </a:r>
            <a:r>
              <a:rPr lang="en-US"/>
              <a:t> </a:t>
            </a:r>
            <a:r>
              <a:rPr lang="en-US" err="1"/>
              <a:t>een</a:t>
            </a:r>
            <a:r>
              <a:rPr lang="en-US"/>
              <a:t> P/B (</a:t>
            </a:r>
            <a:r>
              <a:rPr lang="en-US" err="1"/>
              <a:t>Prijs</a:t>
            </a:r>
            <a:r>
              <a:rPr lang="en-US"/>
              <a:t>/</a:t>
            </a:r>
            <a:r>
              <a:rPr lang="en-US" err="1"/>
              <a:t>Boekwaarde</a:t>
            </a:r>
            <a:r>
              <a:rPr lang="en-US"/>
              <a:t>) van </a:t>
            </a:r>
            <a:r>
              <a:rPr lang="en-US" b="1"/>
              <a:t>0,4x</a:t>
            </a:r>
            <a:r>
              <a:rPr lang="en-US"/>
              <a:t>, </a:t>
            </a:r>
            <a:r>
              <a:rPr lang="en-US" err="1"/>
              <a:t>terwijl</a:t>
            </a:r>
            <a:r>
              <a:rPr lang="en-US"/>
              <a:t> peers </a:t>
            </a:r>
            <a:r>
              <a:rPr lang="en-US" err="1"/>
              <a:t>vaak</a:t>
            </a:r>
            <a:r>
              <a:rPr lang="en-US"/>
              <a:t> </a:t>
            </a:r>
            <a:r>
              <a:rPr lang="en-US" err="1"/>
              <a:t>rond</a:t>
            </a:r>
            <a:r>
              <a:rPr lang="en-US"/>
              <a:t> de 0,6x – 0,8x </a:t>
            </a:r>
            <a:r>
              <a:rPr lang="en-US" err="1"/>
              <a:t>noteren</a:t>
            </a:r>
            <a:r>
              <a:rPr lang="en-US"/>
              <a:t>.</a:t>
            </a:r>
          </a:p>
          <a:p>
            <a:endParaRPr lang="en-US">
              <a:latin typeface="Calibri"/>
              <a:ea typeface="Calibri"/>
              <a:cs typeface="Calibri"/>
            </a:endParaRPr>
          </a:p>
        </p:txBody>
      </p:sp>
      <p:sp>
        <p:nvSpPr>
          <p:cNvPr id="4" name="Slide Number Placeholder 3"/>
          <p:cNvSpPr>
            <a:spLocks noGrp="1"/>
          </p:cNvSpPr>
          <p:nvPr>
            <p:ph type="sldNum" sz="quarter" idx="5"/>
          </p:nvPr>
        </p:nvSpPr>
        <p:spPr/>
        <p:txBody>
          <a:bodyPr/>
          <a:lstStyle/>
          <a:p>
            <a:fld id="{A6485BF0-3D51-4747-9D20-CE4DB12E4A7F}" type="slidenum">
              <a:rPr lang="nl-BE" smtClean="0"/>
              <a:t>26</a:t>
            </a:fld>
            <a:endParaRPr lang="nl-BE"/>
          </a:p>
        </p:txBody>
      </p:sp>
    </p:spTree>
    <p:extLst>
      <p:ext uri="{BB962C8B-B14F-4D97-AF65-F5344CB8AC3E}">
        <p14:creationId xmlns:p14="http://schemas.microsoft.com/office/powerpoint/2010/main" val="19492674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a:t>Jari</a:t>
            </a:r>
          </a:p>
          <a:p>
            <a:pPr marL="0" marR="0" lvl="0" indent="0" algn="l" defTabSz="914400" rtl="0" eaLnBrk="1" fontAlgn="auto" latinLnBrk="0" hangingPunct="1">
              <a:lnSpc>
                <a:spcPct val="100000"/>
              </a:lnSpc>
              <a:spcBef>
                <a:spcPts val="0"/>
              </a:spcBef>
              <a:spcAft>
                <a:spcPts val="0"/>
              </a:spcAft>
              <a:buClrTx/>
              <a:buSzTx/>
              <a:buFontTx/>
              <a:buNone/>
              <a:tabLst/>
              <a:defRPr/>
            </a:pPr>
            <a:r>
              <a:rPr lang="nl-BE"/>
              <a:t>Redenen aankoop: kwaliteit </a:t>
            </a:r>
            <a:r>
              <a:rPr lang="nl-BE" err="1"/>
              <a:t>ferrari</a:t>
            </a:r>
            <a:r>
              <a:rPr lang="nl-BE"/>
              <a:t>, discount van 50%, holding doet inkoop eigen aandelen, sterk track record</a:t>
            </a:r>
          </a:p>
          <a:p>
            <a:r>
              <a:rPr lang="nl-BE"/>
              <a:t>17.5% </a:t>
            </a:r>
            <a:r>
              <a:rPr lang="nl-BE" err="1"/>
              <a:t>exor</a:t>
            </a:r>
            <a:r>
              <a:rPr lang="nl-BE"/>
              <a:t> </a:t>
            </a:r>
            <a:r>
              <a:rPr lang="nl-BE" err="1"/>
              <a:t>vs</a:t>
            </a:r>
            <a:r>
              <a:rPr lang="nl-BE"/>
              <a:t> 11.5% </a:t>
            </a:r>
            <a:r>
              <a:rPr lang="nl-BE" err="1"/>
              <a:t>msci</a:t>
            </a:r>
            <a:r>
              <a:rPr lang="nl-BE"/>
              <a:t> </a:t>
            </a:r>
            <a:r>
              <a:rPr lang="nl-BE" err="1"/>
              <a:t>world</a:t>
            </a:r>
            <a:r>
              <a:rPr lang="nl-BE"/>
              <a:t>: vooral dankzij de sterke prestaties van </a:t>
            </a:r>
            <a:r>
              <a:rPr lang="nl-BE" err="1"/>
              <a:t>ferrari</a:t>
            </a:r>
            <a:r>
              <a:rPr lang="nl-BE"/>
              <a:t> sinds 2009</a:t>
            </a:r>
          </a:p>
          <a:p>
            <a:r>
              <a:rPr lang="nl-BE"/>
              <a:t>Gemiddelde discount laatste 10 jaar: 35.5%</a:t>
            </a:r>
          </a:p>
        </p:txBody>
      </p:sp>
      <p:sp>
        <p:nvSpPr>
          <p:cNvPr id="4" name="Tijdelijke aanduiding voor dianummer 3"/>
          <p:cNvSpPr>
            <a:spLocks noGrp="1"/>
          </p:cNvSpPr>
          <p:nvPr>
            <p:ph type="sldNum" sz="quarter" idx="5"/>
          </p:nvPr>
        </p:nvSpPr>
        <p:spPr/>
        <p:txBody>
          <a:bodyPr/>
          <a:lstStyle/>
          <a:p>
            <a:fld id="{A6485BF0-3D51-4747-9D20-CE4DB12E4A7F}" type="slidenum">
              <a:rPr lang="nl-BE" smtClean="0"/>
              <a:t>27</a:t>
            </a:fld>
            <a:endParaRPr lang="nl-BE"/>
          </a:p>
        </p:txBody>
      </p:sp>
    </p:spTree>
    <p:extLst>
      <p:ext uri="{BB962C8B-B14F-4D97-AF65-F5344CB8AC3E}">
        <p14:creationId xmlns:p14="http://schemas.microsoft.com/office/powerpoint/2010/main" val="34858522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a:t>Jari</a:t>
            </a:r>
          </a:p>
          <a:p>
            <a:r>
              <a:rPr lang="nl-NL"/>
              <a:t>NAV per aandeel groeit sterk (2022–2025), op deze manier is er winstcreatie, relevanter dan winstcijfers van een holding</a:t>
            </a:r>
          </a:p>
          <a:p>
            <a:r>
              <a:rPr lang="nl-NL"/>
              <a:t>hier zie je de discount ook waarbij je (Net asset value – koers)/</a:t>
            </a:r>
            <a:r>
              <a:rPr lang="nl-NL" err="1"/>
              <a:t>Nav</a:t>
            </a:r>
            <a:endParaRPr lang="nl-BE"/>
          </a:p>
          <a:p>
            <a:r>
              <a:rPr lang="nl-BE"/>
              <a:t>Beperkt dividend. Cash wordt voornamelijk gebruikt voor inkoopprogramma’s en extra investeringen. </a:t>
            </a:r>
          </a:p>
          <a:p>
            <a:r>
              <a:rPr lang="nl-BE"/>
              <a:t>Sterke balans: Ratingbureau S&amp;P heeft de kredietscore van </a:t>
            </a:r>
            <a:r>
              <a:rPr lang="nl-BE" err="1"/>
              <a:t>Exor</a:t>
            </a:r>
            <a:r>
              <a:rPr lang="nl-BE"/>
              <a:t> verhoogd van BBB naar A eind 2023</a:t>
            </a:r>
          </a:p>
          <a:p>
            <a:r>
              <a:rPr lang="nl-BE" err="1"/>
              <a:t>Loan</a:t>
            </a:r>
            <a:r>
              <a:rPr lang="nl-BE"/>
              <a:t> </a:t>
            </a:r>
            <a:r>
              <a:rPr lang="nl-BE" err="1"/>
              <a:t>to</a:t>
            </a:r>
            <a:r>
              <a:rPr lang="nl-BE"/>
              <a:t> value ratio bedraagt 5.5%, wat ver onder het opgelegd maximum van 15% legt (door </a:t>
            </a:r>
            <a:r>
              <a:rPr lang="nl-BE" err="1"/>
              <a:t>Exor</a:t>
            </a:r>
            <a:r>
              <a:rPr lang="nl-BE"/>
              <a:t> opgelegd)  --&gt; </a:t>
            </a:r>
            <a:r>
              <a:rPr lang="nl-NL" sz="1200" b="0" i="1" kern="1200">
                <a:solidFill>
                  <a:schemeClr val="tx1"/>
                </a:solidFill>
                <a:effectLst/>
                <a:latin typeface="+mn-lt"/>
                <a:ea typeface="+mn-ea"/>
                <a:cs typeface="+mn-cs"/>
              </a:rPr>
              <a:t>geeft aan hoeveel schuld een bedrijf heeft ten opzichte van de totale waarde van zijn activa</a:t>
            </a:r>
            <a:endParaRPr lang="nl-BE"/>
          </a:p>
        </p:txBody>
      </p:sp>
      <p:sp>
        <p:nvSpPr>
          <p:cNvPr id="4" name="Tijdelijke aanduiding voor dianummer 3"/>
          <p:cNvSpPr>
            <a:spLocks noGrp="1"/>
          </p:cNvSpPr>
          <p:nvPr>
            <p:ph type="sldNum" sz="quarter" idx="5"/>
          </p:nvPr>
        </p:nvSpPr>
        <p:spPr/>
        <p:txBody>
          <a:bodyPr/>
          <a:lstStyle/>
          <a:p>
            <a:fld id="{A6485BF0-3D51-4747-9D20-CE4DB12E4A7F}" type="slidenum">
              <a:rPr lang="nl-BE" smtClean="0"/>
              <a:t>28</a:t>
            </a:fld>
            <a:endParaRPr lang="nl-BE"/>
          </a:p>
        </p:txBody>
      </p:sp>
    </p:spTree>
    <p:extLst>
      <p:ext uri="{BB962C8B-B14F-4D97-AF65-F5344CB8AC3E}">
        <p14:creationId xmlns:p14="http://schemas.microsoft.com/office/powerpoint/2010/main" val="15662698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B60C3D-34E5-727D-864C-3BC118D703C8}"/>
            </a:ext>
          </a:extLst>
        </p:cNvPr>
        <p:cNvGrpSpPr/>
        <p:nvPr/>
      </p:nvGrpSpPr>
      <p:grpSpPr>
        <a:xfrm>
          <a:off x="0" y="0"/>
          <a:ext cx="0" cy="0"/>
          <a:chOff x="0" y="0"/>
          <a:chExt cx="0" cy="0"/>
        </a:xfrm>
      </p:grpSpPr>
      <p:sp>
        <p:nvSpPr>
          <p:cNvPr id="2" name="Tijdelijke aanduiding voor dia-afbeelding 1">
            <a:extLst>
              <a:ext uri="{FF2B5EF4-FFF2-40B4-BE49-F238E27FC236}">
                <a16:creationId xmlns:a16="http://schemas.microsoft.com/office/drawing/2014/main" id="{4D08B3BF-5415-353F-BDF0-C48764810FA0}"/>
              </a:ext>
            </a:extLst>
          </p:cNvPr>
          <p:cNvSpPr>
            <a:spLocks noGrp="1" noRot="1" noChangeAspect="1"/>
          </p:cNvSpPr>
          <p:nvPr>
            <p:ph type="sldImg"/>
          </p:nvPr>
        </p:nvSpPr>
        <p:spPr/>
      </p:sp>
      <p:sp>
        <p:nvSpPr>
          <p:cNvPr id="3" name="Tijdelijke aanduiding voor notities 2">
            <a:extLst>
              <a:ext uri="{FF2B5EF4-FFF2-40B4-BE49-F238E27FC236}">
                <a16:creationId xmlns:a16="http://schemas.microsoft.com/office/drawing/2014/main" id="{FEAAD4C5-A0C7-6188-E5F6-883B4BAC2D0B}"/>
              </a:ext>
            </a:extLst>
          </p:cNvPr>
          <p:cNvSpPr>
            <a:spLocks noGrp="1"/>
          </p:cNvSpPr>
          <p:nvPr>
            <p:ph type="body" idx="1"/>
          </p:nvPr>
        </p:nvSpPr>
        <p:spPr/>
        <p:txBody>
          <a:bodyPr/>
          <a:lstStyle/>
          <a:p>
            <a:r>
              <a:rPr lang="nl-BE"/>
              <a:t>Jari</a:t>
            </a:r>
          </a:p>
          <a:p>
            <a:r>
              <a:rPr lang="nl-BE"/>
              <a:t>Source: </a:t>
            </a:r>
            <a:r>
              <a:rPr lang="nl-BE" err="1"/>
              <a:t>Exor</a:t>
            </a:r>
            <a:endParaRPr lang="nl-BE"/>
          </a:p>
          <a:p>
            <a:r>
              <a:rPr lang="nl-BE"/>
              <a:t>Hier zie je hoe </a:t>
            </a:r>
            <a:r>
              <a:rPr lang="nl-BE" err="1"/>
              <a:t>Exor</a:t>
            </a:r>
            <a:r>
              <a:rPr lang="nl-BE"/>
              <a:t> consistent zijn benchmark verslaat op lange termijn. </a:t>
            </a:r>
          </a:p>
          <a:p>
            <a:r>
              <a:rPr lang="nl-BE"/>
              <a:t>Ambitie is duidelijk: een 9% stijging van NAV was teleurstellend voor topman John Elkann</a:t>
            </a:r>
          </a:p>
        </p:txBody>
      </p:sp>
      <p:sp>
        <p:nvSpPr>
          <p:cNvPr id="4" name="Tijdelijke aanduiding voor dianummer 3">
            <a:extLst>
              <a:ext uri="{FF2B5EF4-FFF2-40B4-BE49-F238E27FC236}">
                <a16:creationId xmlns:a16="http://schemas.microsoft.com/office/drawing/2014/main" id="{AF608F61-EFFC-A8B3-897C-8387FF2B45BF}"/>
              </a:ext>
            </a:extLst>
          </p:cNvPr>
          <p:cNvSpPr>
            <a:spLocks noGrp="1"/>
          </p:cNvSpPr>
          <p:nvPr>
            <p:ph type="sldNum" sz="quarter" idx="5"/>
          </p:nvPr>
        </p:nvSpPr>
        <p:spPr/>
        <p:txBody>
          <a:bodyPr/>
          <a:lstStyle/>
          <a:p>
            <a:fld id="{A6485BF0-3D51-4747-9D20-CE4DB12E4A7F}" type="slidenum">
              <a:rPr lang="nl-BE" smtClean="0"/>
              <a:t>29</a:t>
            </a:fld>
            <a:endParaRPr lang="nl-BE"/>
          </a:p>
        </p:txBody>
      </p:sp>
    </p:spTree>
    <p:extLst>
      <p:ext uri="{BB962C8B-B14F-4D97-AF65-F5344CB8AC3E}">
        <p14:creationId xmlns:p14="http://schemas.microsoft.com/office/powerpoint/2010/main" val="297852597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a:t>Marie</a:t>
            </a:r>
          </a:p>
        </p:txBody>
      </p:sp>
      <p:sp>
        <p:nvSpPr>
          <p:cNvPr id="4" name="Tijdelijke aanduiding voor dianummer 3"/>
          <p:cNvSpPr>
            <a:spLocks noGrp="1"/>
          </p:cNvSpPr>
          <p:nvPr>
            <p:ph type="sldNum" sz="quarter" idx="5"/>
          </p:nvPr>
        </p:nvSpPr>
        <p:spPr/>
        <p:txBody>
          <a:bodyPr/>
          <a:lstStyle/>
          <a:p>
            <a:fld id="{A6485BF0-3D51-4747-9D20-CE4DB12E4A7F}" type="slidenum">
              <a:rPr lang="nl-BE" smtClean="0"/>
              <a:t>30</a:t>
            </a:fld>
            <a:endParaRPr lang="nl-BE"/>
          </a:p>
        </p:txBody>
      </p:sp>
    </p:spTree>
    <p:extLst>
      <p:ext uri="{BB962C8B-B14F-4D97-AF65-F5344CB8AC3E}">
        <p14:creationId xmlns:p14="http://schemas.microsoft.com/office/powerpoint/2010/main" val="19121795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094B1C-D7E1-B255-50C1-E7AC24BC3F75}"/>
            </a:ext>
          </a:extLst>
        </p:cNvPr>
        <p:cNvGrpSpPr/>
        <p:nvPr/>
      </p:nvGrpSpPr>
      <p:grpSpPr>
        <a:xfrm>
          <a:off x="0" y="0"/>
          <a:ext cx="0" cy="0"/>
          <a:chOff x="0" y="0"/>
          <a:chExt cx="0" cy="0"/>
        </a:xfrm>
      </p:grpSpPr>
      <p:sp>
        <p:nvSpPr>
          <p:cNvPr id="2" name="Tijdelijke aanduiding voor dia-afbeelding 1">
            <a:extLst>
              <a:ext uri="{FF2B5EF4-FFF2-40B4-BE49-F238E27FC236}">
                <a16:creationId xmlns:a16="http://schemas.microsoft.com/office/drawing/2014/main" id="{16C2AD02-30C3-2B78-C7CC-25B22AEA93E9}"/>
              </a:ext>
            </a:extLst>
          </p:cNvPr>
          <p:cNvSpPr>
            <a:spLocks noGrp="1" noRot="1" noChangeAspect="1"/>
          </p:cNvSpPr>
          <p:nvPr>
            <p:ph type="sldImg"/>
          </p:nvPr>
        </p:nvSpPr>
        <p:spPr/>
      </p:sp>
      <p:sp>
        <p:nvSpPr>
          <p:cNvPr id="3" name="Tijdelijke aanduiding voor notities 2">
            <a:extLst>
              <a:ext uri="{FF2B5EF4-FFF2-40B4-BE49-F238E27FC236}">
                <a16:creationId xmlns:a16="http://schemas.microsoft.com/office/drawing/2014/main" id="{98B2E754-FE97-F85F-CB39-71679EF7F7A0}"/>
              </a:ext>
            </a:extLst>
          </p:cNvPr>
          <p:cNvSpPr>
            <a:spLocks noGrp="1"/>
          </p:cNvSpPr>
          <p:nvPr>
            <p:ph type="body" idx="1"/>
          </p:nvPr>
        </p:nvSpPr>
        <p:spPr/>
        <p:txBody>
          <a:bodyPr/>
          <a:lstStyle/>
          <a:p>
            <a:r>
              <a:rPr lang="nl-BE"/>
              <a:t>Marie</a:t>
            </a:r>
          </a:p>
          <a:p>
            <a:endParaRPr lang="nl-BE"/>
          </a:p>
          <a:p>
            <a:r>
              <a:rPr lang="nl-NL"/>
              <a:t>een stabiele en doordachte investeringsstrategie die gericht is op duurzame </a:t>
            </a:r>
            <a:r>
              <a:rPr lang="nl-NL" err="1"/>
              <a:t>waardecreatie</a:t>
            </a:r>
            <a:endParaRPr lang="nl-NL"/>
          </a:p>
          <a:p>
            <a:endParaRPr lang="nl-NL"/>
          </a:p>
          <a:p>
            <a:r>
              <a:rPr lang="nl-BE"/>
              <a:t>verschillende domeinen, waaronder luxe en </a:t>
            </a:r>
            <a:r>
              <a:rPr lang="nl-BE" err="1"/>
              <a:t>automotive</a:t>
            </a:r>
            <a:r>
              <a:rPr lang="nl-BE"/>
              <a:t> (Ferrari, </a:t>
            </a:r>
            <a:r>
              <a:rPr lang="nl-BE" err="1"/>
              <a:t>Stellantis</a:t>
            </a:r>
            <a:r>
              <a:rPr lang="nl-BE"/>
              <a:t>), gezondheidszorg (</a:t>
            </a:r>
            <a:r>
              <a:rPr lang="nl-BE" err="1"/>
              <a:t>Institut</a:t>
            </a:r>
            <a:r>
              <a:rPr lang="nl-BE"/>
              <a:t> </a:t>
            </a:r>
            <a:r>
              <a:rPr lang="nl-BE" err="1"/>
              <a:t>Mérieux</a:t>
            </a:r>
            <a:r>
              <a:rPr lang="nl-BE"/>
              <a:t>), media (The Economist Group) en technologie – risicospreiding - </a:t>
            </a:r>
            <a:r>
              <a:rPr lang="nl-NL"/>
              <a:t>mogelijk om te profiteren van groeitrends in verschillende markten – sterk tegen de schommelingen </a:t>
            </a:r>
          </a:p>
          <a:p>
            <a:endParaRPr lang="nl-NL"/>
          </a:p>
          <a:p>
            <a:r>
              <a:rPr lang="nl-NL"/>
              <a:t>een solide concurrentiepositie en sterke merkwaarde</a:t>
            </a:r>
            <a:endParaRPr lang="nl-BE"/>
          </a:p>
        </p:txBody>
      </p:sp>
      <p:sp>
        <p:nvSpPr>
          <p:cNvPr id="4" name="Tijdelijke aanduiding voor dianummer 3">
            <a:extLst>
              <a:ext uri="{FF2B5EF4-FFF2-40B4-BE49-F238E27FC236}">
                <a16:creationId xmlns:a16="http://schemas.microsoft.com/office/drawing/2014/main" id="{810F43F5-F174-0873-38DF-E7B2AB715747}"/>
              </a:ext>
            </a:extLst>
          </p:cNvPr>
          <p:cNvSpPr>
            <a:spLocks noGrp="1"/>
          </p:cNvSpPr>
          <p:nvPr>
            <p:ph type="sldNum" sz="quarter" idx="5"/>
          </p:nvPr>
        </p:nvSpPr>
        <p:spPr/>
        <p:txBody>
          <a:bodyPr/>
          <a:lstStyle/>
          <a:p>
            <a:fld id="{A6485BF0-3D51-4747-9D20-CE4DB12E4A7F}" type="slidenum">
              <a:rPr lang="nl-BE" smtClean="0"/>
              <a:t>31</a:t>
            </a:fld>
            <a:endParaRPr lang="nl-BE"/>
          </a:p>
        </p:txBody>
      </p:sp>
    </p:spTree>
    <p:extLst>
      <p:ext uri="{BB962C8B-B14F-4D97-AF65-F5344CB8AC3E}">
        <p14:creationId xmlns:p14="http://schemas.microsoft.com/office/powerpoint/2010/main" val="11712826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41077A-FB49-3CC2-588C-C4DBBC841ED0}"/>
            </a:ext>
          </a:extLst>
        </p:cNvPr>
        <p:cNvGrpSpPr/>
        <p:nvPr/>
      </p:nvGrpSpPr>
      <p:grpSpPr>
        <a:xfrm>
          <a:off x="0" y="0"/>
          <a:ext cx="0" cy="0"/>
          <a:chOff x="0" y="0"/>
          <a:chExt cx="0" cy="0"/>
        </a:xfrm>
      </p:grpSpPr>
      <p:sp>
        <p:nvSpPr>
          <p:cNvPr id="2" name="Tijdelijke aanduiding voor dia-afbeelding 1">
            <a:extLst>
              <a:ext uri="{FF2B5EF4-FFF2-40B4-BE49-F238E27FC236}">
                <a16:creationId xmlns:a16="http://schemas.microsoft.com/office/drawing/2014/main" id="{D96893FD-9358-7115-9E9B-CFE1BEE23DF6}"/>
              </a:ext>
            </a:extLst>
          </p:cNvPr>
          <p:cNvSpPr>
            <a:spLocks noGrp="1" noRot="1" noChangeAspect="1"/>
          </p:cNvSpPr>
          <p:nvPr>
            <p:ph type="sldImg"/>
          </p:nvPr>
        </p:nvSpPr>
        <p:spPr/>
      </p:sp>
      <p:sp>
        <p:nvSpPr>
          <p:cNvPr id="3" name="Tijdelijke aanduiding voor notities 2">
            <a:extLst>
              <a:ext uri="{FF2B5EF4-FFF2-40B4-BE49-F238E27FC236}">
                <a16:creationId xmlns:a16="http://schemas.microsoft.com/office/drawing/2014/main" id="{FCC85784-EF49-029D-7868-39AAB0483FA2}"/>
              </a:ext>
            </a:extLst>
          </p:cNvPr>
          <p:cNvSpPr>
            <a:spLocks noGrp="1"/>
          </p:cNvSpPr>
          <p:nvPr>
            <p:ph type="body" idx="1"/>
          </p:nvPr>
        </p:nvSpPr>
        <p:spPr/>
        <p:txBody>
          <a:bodyPr/>
          <a:lstStyle/>
          <a:p>
            <a:r>
              <a:rPr lang="nl-BE"/>
              <a:t>Marie</a:t>
            </a:r>
          </a:p>
          <a:p>
            <a:pPr marL="171450" indent="-171450">
              <a:buFontTx/>
              <a:buChar char="-"/>
            </a:pPr>
            <a:r>
              <a:rPr lang="nl-BE"/>
              <a:t>Laag dividendenrendement omdat </a:t>
            </a:r>
            <a:r>
              <a:rPr lang="nl-BE" err="1"/>
              <a:t>Exor</a:t>
            </a:r>
            <a:r>
              <a:rPr lang="nl-BE"/>
              <a:t> liever op lange termijn focust en hun winst nu liever investeert in nieuwe mogelijke groei.</a:t>
            </a:r>
          </a:p>
          <a:p>
            <a:pPr marL="171450" indent="-171450">
              <a:buFontTx/>
              <a:buChar char="-"/>
            </a:pPr>
            <a:r>
              <a:rPr lang="nl-NL"/>
              <a:t>Gewicht cyclische bedrijven blijft groot omdat portefeuilleweging vaak gebaseerd is op marktkapitalisatie of boekwaarde, behouden deze bedrijven automatisch een groot aandeel in de totale holding. Cyclische bedrijven kennen </a:t>
            </a:r>
            <a:r>
              <a:rPr lang="nl-NL" b="1"/>
              <a:t>hoge volatiliteit</a:t>
            </a:r>
            <a:r>
              <a:rPr lang="nl-NL"/>
              <a:t>, maar ook potentieel </a:t>
            </a:r>
            <a:r>
              <a:rPr lang="nl-NL" b="1"/>
              <a:t>sterk rendement in herstelperiodes</a:t>
            </a:r>
            <a:r>
              <a:rPr lang="nl-NL"/>
              <a:t>.</a:t>
            </a:r>
            <a:endParaRPr lang="nl-BE"/>
          </a:p>
        </p:txBody>
      </p:sp>
      <p:sp>
        <p:nvSpPr>
          <p:cNvPr id="4" name="Tijdelijke aanduiding voor dianummer 3">
            <a:extLst>
              <a:ext uri="{FF2B5EF4-FFF2-40B4-BE49-F238E27FC236}">
                <a16:creationId xmlns:a16="http://schemas.microsoft.com/office/drawing/2014/main" id="{60F80EF7-53BE-2E1B-7611-0D635963BDA8}"/>
              </a:ext>
            </a:extLst>
          </p:cNvPr>
          <p:cNvSpPr>
            <a:spLocks noGrp="1"/>
          </p:cNvSpPr>
          <p:nvPr>
            <p:ph type="sldNum" sz="quarter" idx="5"/>
          </p:nvPr>
        </p:nvSpPr>
        <p:spPr/>
        <p:txBody>
          <a:bodyPr/>
          <a:lstStyle/>
          <a:p>
            <a:fld id="{A6485BF0-3D51-4747-9D20-CE4DB12E4A7F}" type="slidenum">
              <a:rPr lang="nl-BE" smtClean="0"/>
              <a:t>32</a:t>
            </a:fld>
            <a:endParaRPr lang="nl-BE"/>
          </a:p>
        </p:txBody>
      </p:sp>
    </p:spTree>
    <p:extLst>
      <p:ext uri="{BB962C8B-B14F-4D97-AF65-F5344CB8AC3E}">
        <p14:creationId xmlns:p14="http://schemas.microsoft.com/office/powerpoint/2010/main" val="660145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32A907-88C8-9844-229B-CBEDAB03F524}"/>
            </a:ext>
          </a:extLst>
        </p:cNvPr>
        <p:cNvGrpSpPr/>
        <p:nvPr/>
      </p:nvGrpSpPr>
      <p:grpSpPr>
        <a:xfrm>
          <a:off x="0" y="0"/>
          <a:ext cx="0" cy="0"/>
          <a:chOff x="0" y="0"/>
          <a:chExt cx="0" cy="0"/>
        </a:xfrm>
      </p:grpSpPr>
      <p:sp>
        <p:nvSpPr>
          <p:cNvPr id="2" name="Tijdelijke aanduiding voor dia-afbeelding 1">
            <a:extLst>
              <a:ext uri="{FF2B5EF4-FFF2-40B4-BE49-F238E27FC236}">
                <a16:creationId xmlns:a16="http://schemas.microsoft.com/office/drawing/2014/main" id="{32FD838C-A2C1-4643-52B1-FC9C9C31C883}"/>
              </a:ext>
            </a:extLst>
          </p:cNvPr>
          <p:cNvSpPr>
            <a:spLocks noGrp="1" noRot="1" noChangeAspect="1"/>
          </p:cNvSpPr>
          <p:nvPr>
            <p:ph type="sldImg"/>
          </p:nvPr>
        </p:nvSpPr>
        <p:spPr/>
      </p:sp>
      <p:sp>
        <p:nvSpPr>
          <p:cNvPr id="3" name="Tijdelijke aanduiding voor notities 2">
            <a:extLst>
              <a:ext uri="{FF2B5EF4-FFF2-40B4-BE49-F238E27FC236}">
                <a16:creationId xmlns:a16="http://schemas.microsoft.com/office/drawing/2014/main" id="{D7C5EEE2-4AAB-B086-F6EC-043F38AC2DE2}"/>
              </a:ext>
            </a:extLst>
          </p:cNvPr>
          <p:cNvSpPr>
            <a:spLocks noGrp="1"/>
          </p:cNvSpPr>
          <p:nvPr>
            <p:ph type="body" idx="1"/>
          </p:nvPr>
        </p:nvSpPr>
        <p:spPr/>
        <p:txBody>
          <a:bodyPr/>
          <a:lstStyle/>
          <a:p>
            <a:r>
              <a:rPr lang="nl-BE"/>
              <a:t>Marie</a:t>
            </a:r>
          </a:p>
        </p:txBody>
      </p:sp>
      <p:sp>
        <p:nvSpPr>
          <p:cNvPr id="4" name="Tijdelijke aanduiding voor dianummer 3">
            <a:extLst>
              <a:ext uri="{FF2B5EF4-FFF2-40B4-BE49-F238E27FC236}">
                <a16:creationId xmlns:a16="http://schemas.microsoft.com/office/drawing/2014/main" id="{96A5CAA2-3AF6-5A9C-A175-76F4469D5F1E}"/>
              </a:ext>
            </a:extLst>
          </p:cNvPr>
          <p:cNvSpPr>
            <a:spLocks noGrp="1"/>
          </p:cNvSpPr>
          <p:nvPr>
            <p:ph type="sldNum" sz="quarter" idx="5"/>
          </p:nvPr>
        </p:nvSpPr>
        <p:spPr/>
        <p:txBody>
          <a:bodyPr/>
          <a:lstStyle/>
          <a:p>
            <a:fld id="{A6485BF0-3D51-4747-9D20-CE4DB12E4A7F}" type="slidenum">
              <a:rPr lang="nl-BE" smtClean="0"/>
              <a:t>33</a:t>
            </a:fld>
            <a:endParaRPr lang="nl-BE"/>
          </a:p>
        </p:txBody>
      </p:sp>
    </p:spTree>
    <p:extLst>
      <p:ext uri="{BB962C8B-B14F-4D97-AF65-F5344CB8AC3E}">
        <p14:creationId xmlns:p14="http://schemas.microsoft.com/office/powerpoint/2010/main" val="21519481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5AD9A6-AA7E-E332-8AEB-DC6DF8967592}"/>
            </a:ext>
          </a:extLst>
        </p:cNvPr>
        <p:cNvGrpSpPr/>
        <p:nvPr/>
      </p:nvGrpSpPr>
      <p:grpSpPr>
        <a:xfrm>
          <a:off x="0" y="0"/>
          <a:ext cx="0" cy="0"/>
          <a:chOff x="0" y="0"/>
          <a:chExt cx="0" cy="0"/>
        </a:xfrm>
      </p:grpSpPr>
      <p:sp>
        <p:nvSpPr>
          <p:cNvPr id="2" name="Tijdelijke aanduiding voor dia-afbeelding 1">
            <a:extLst>
              <a:ext uri="{FF2B5EF4-FFF2-40B4-BE49-F238E27FC236}">
                <a16:creationId xmlns:a16="http://schemas.microsoft.com/office/drawing/2014/main" id="{07D1949C-A78E-D6AC-D62E-E804E17D3988}"/>
              </a:ext>
            </a:extLst>
          </p:cNvPr>
          <p:cNvSpPr>
            <a:spLocks noGrp="1" noRot="1" noChangeAspect="1"/>
          </p:cNvSpPr>
          <p:nvPr>
            <p:ph type="sldImg"/>
          </p:nvPr>
        </p:nvSpPr>
        <p:spPr/>
      </p:sp>
      <p:sp>
        <p:nvSpPr>
          <p:cNvPr id="3" name="Tijdelijke aanduiding voor notities 2">
            <a:extLst>
              <a:ext uri="{FF2B5EF4-FFF2-40B4-BE49-F238E27FC236}">
                <a16:creationId xmlns:a16="http://schemas.microsoft.com/office/drawing/2014/main" id="{4CFB01EA-F7EF-A6B3-5256-4B46EBE06E55}"/>
              </a:ext>
            </a:extLst>
          </p:cNvPr>
          <p:cNvSpPr>
            <a:spLocks noGrp="1"/>
          </p:cNvSpPr>
          <p:nvPr>
            <p:ph type="body" idx="1"/>
          </p:nvPr>
        </p:nvSpPr>
        <p:spPr/>
        <p:txBody>
          <a:bodyPr/>
          <a:lstStyle/>
          <a:p>
            <a:r>
              <a:rPr lang="nl-BE"/>
              <a:t>Marie</a:t>
            </a:r>
          </a:p>
        </p:txBody>
      </p:sp>
      <p:sp>
        <p:nvSpPr>
          <p:cNvPr id="4" name="Tijdelijke aanduiding voor dianummer 3">
            <a:extLst>
              <a:ext uri="{FF2B5EF4-FFF2-40B4-BE49-F238E27FC236}">
                <a16:creationId xmlns:a16="http://schemas.microsoft.com/office/drawing/2014/main" id="{0956E416-1F83-3EC7-9DA9-2C87603A9EB7}"/>
              </a:ext>
            </a:extLst>
          </p:cNvPr>
          <p:cNvSpPr>
            <a:spLocks noGrp="1"/>
          </p:cNvSpPr>
          <p:nvPr>
            <p:ph type="sldNum" sz="quarter" idx="5"/>
          </p:nvPr>
        </p:nvSpPr>
        <p:spPr/>
        <p:txBody>
          <a:bodyPr/>
          <a:lstStyle/>
          <a:p>
            <a:fld id="{A6485BF0-3D51-4747-9D20-CE4DB12E4A7F}" type="slidenum">
              <a:rPr lang="nl-BE" smtClean="0"/>
              <a:t>34</a:t>
            </a:fld>
            <a:endParaRPr lang="nl-BE"/>
          </a:p>
        </p:txBody>
      </p:sp>
    </p:spTree>
    <p:extLst>
      <p:ext uri="{BB962C8B-B14F-4D97-AF65-F5344CB8AC3E}">
        <p14:creationId xmlns:p14="http://schemas.microsoft.com/office/powerpoint/2010/main" val="6579056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a:t>De luxejachtindustrie is een nichemarkt met beperkte volumes, sterke concurrentie en hoge kwaliteitseisen. </a:t>
            </a:r>
          </a:p>
          <a:p>
            <a:endParaRPr lang="nl-BE" dirty="0"/>
          </a:p>
          <a:p>
            <a:r>
              <a:rPr lang="nl-BE" dirty="0"/>
              <a:t>Sanlorenzo onderscheidt zich door zijn premiumpositie, maatwerkbenadering en zeer sterke merkidentiteit, terwijl het concurreert met spelers zoals Ferretti en Bénéteau en nog veel andere niet beursgenoteerde bedrijven.</a:t>
            </a:r>
          </a:p>
          <a:p>
            <a:endParaRPr lang="nl-BE" dirty="0"/>
          </a:p>
          <a:p>
            <a:r>
              <a:rPr lang="nl-BE" dirty="0"/>
              <a:t>Ondanks dat Sanlorenzo zich in het hogere segment bevindt van de markt, noteert het bedrijf aan een duidelijk lagere P/E-ratio van 10 dan zijn concurrenten , Ferretti rond 11 en Bénéteau rond 30, wat wijst op een aantrekkelijkere waardering ten opzichte van de sector.</a:t>
            </a:r>
            <a:endParaRPr lang="nl-NL" dirty="0"/>
          </a:p>
        </p:txBody>
      </p:sp>
      <p:sp>
        <p:nvSpPr>
          <p:cNvPr id="4" name="Tijdelijke aanduiding voor dianummer 3"/>
          <p:cNvSpPr>
            <a:spLocks noGrp="1"/>
          </p:cNvSpPr>
          <p:nvPr>
            <p:ph type="sldNum" sz="quarter" idx="5"/>
          </p:nvPr>
        </p:nvSpPr>
        <p:spPr/>
        <p:txBody>
          <a:bodyPr/>
          <a:lstStyle/>
          <a:p>
            <a:fld id="{96D018BE-9974-7842-8429-B80D1379D860}" type="slidenum">
              <a:rPr lang="nl-NL" smtClean="0"/>
              <a:t>3</a:t>
            </a:fld>
            <a:endParaRPr lang="nl-NL"/>
          </a:p>
        </p:txBody>
      </p:sp>
    </p:spTree>
    <p:extLst>
      <p:ext uri="{BB962C8B-B14F-4D97-AF65-F5344CB8AC3E}">
        <p14:creationId xmlns:p14="http://schemas.microsoft.com/office/powerpoint/2010/main" val="369168149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a:t>Jari </a:t>
            </a:r>
          </a:p>
          <a:p>
            <a:r>
              <a:rPr lang="nl-BE"/>
              <a:t>Redenen aankoop: kwaliteit </a:t>
            </a:r>
            <a:r>
              <a:rPr lang="nl-BE" err="1"/>
              <a:t>ferrari</a:t>
            </a:r>
            <a:r>
              <a:rPr lang="nl-BE"/>
              <a:t>, discount van 50%, holding doet inkoop eigen aandelen </a:t>
            </a:r>
          </a:p>
          <a:p>
            <a:r>
              <a:rPr lang="nl-BE"/>
              <a:t>20 aandelen aan aan marktprijs. Als target 110. ongeveer 1450 </a:t>
            </a:r>
          </a:p>
          <a:p>
            <a:r>
              <a:rPr lang="nl-BE"/>
              <a:t>Onze portefeuille kan in de huidige markt defensiever handelen door meer holdings toe te voegen. </a:t>
            </a:r>
          </a:p>
          <a:p>
            <a:r>
              <a:rPr lang="nl-BE"/>
              <a:t>Geen stop </a:t>
            </a:r>
            <a:r>
              <a:rPr lang="nl-BE" err="1"/>
              <a:t>loss</a:t>
            </a:r>
            <a:r>
              <a:rPr lang="nl-BE"/>
              <a:t> wegens mindere volatiliteit bij stabiele holdings</a:t>
            </a:r>
          </a:p>
          <a:p>
            <a:r>
              <a:rPr lang="nl-BE"/>
              <a:t>Lange </a:t>
            </a:r>
            <a:r>
              <a:rPr lang="nl-BE" err="1"/>
              <a:t>termijns</a:t>
            </a:r>
            <a:r>
              <a:rPr lang="nl-BE"/>
              <a:t> doelen bij een holding zoals </a:t>
            </a:r>
            <a:r>
              <a:rPr lang="nl-BE" err="1"/>
              <a:t>exor</a:t>
            </a:r>
            <a:endParaRPr lang="nl-BE"/>
          </a:p>
        </p:txBody>
      </p:sp>
      <p:sp>
        <p:nvSpPr>
          <p:cNvPr id="4" name="Tijdelijke aanduiding voor dianummer 3"/>
          <p:cNvSpPr>
            <a:spLocks noGrp="1"/>
          </p:cNvSpPr>
          <p:nvPr>
            <p:ph type="sldNum" sz="quarter" idx="5"/>
          </p:nvPr>
        </p:nvSpPr>
        <p:spPr/>
        <p:txBody>
          <a:bodyPr/>
          <a:lstStyle/>
          <a:p>
            <a:fld id="{A6485BF0-3D51-4747-9D20-CE4DB12E4A7F}" type="slidenum">
              <a:rPr lang="nl-BE" smtClean="0"/>
              <a:t>35</a:t>
            </a:fld>
            <a:endParaRPr lang="nl-BE"/>
          </a:p>
        </p:txBody>
      </p:sp>
    </p:spTree>
    <p:extLst>
      <p:ext uri="{BB962C8B-B14F-4D97-AF65-F5344CB8AC3E}">
        <p14:creationId xmlns:p14="http://schemas.microsoft.com/office/powerpoint/2010/main" val="27228369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txBody>
          <a:bodyPr/>
          <a:lstStyle/>
          <a:p>
            <a:endParaRPr lang="nl-NL"/>
          </a:p>
        </p:txBody>
      </p:sp>
      <p:sp>
        <p:nvSpPr>
          <p:cNvPr id="3" name="Tijdelijke aanduiding voor notities 2"/>
          <p:cNvSpPr>
            <a:spLocks noGrp="1"/>
          </p:cNvSpPr>
          <p:nvPr>
            <p:ph type="body" idx="1"/>
          </p:nvPr>
        </p:nvSpPr>
        <p:spPr/>
        <p:txBody>
          <a:bodyPr/>
          <a:lstStyle/>
          <a:p>
            <a:r>
              <a:rPr lang="nl-NL" dirty="0"/>
              <a:t>Kunnen ook zien dat er </a:t>
            </a:r>
            <a:r>
              <a:rPr lang="nl-NL" dirty="0" err="1"/>
              <a:t>treasury</a:t>
            </a:r>
            <a:r>
              <a:rPr lang="nl-NL" dirty="0"/>
              <a:t> shares zijn. Dit is zeker ook wel een interessant puntje om even te bespreken. Namelijk dat zijn eigenlijk aandelen dat </a:t>
            </a:r>
            <a:r>
              <a:rPr lang="nl-NL" dirty="0" err="1"/>
              <a:t>Sanlorenzo</a:t>
            </a:r>
            <a:r>
              <a:rPr lang="nl-NL" dirty="0"/>
              <a:t> zelf heeft terug aangekocht van de markt. Je kunt zo ook benoemen als “eigen aandelen in portefeuille”. Het zijn dus niet vernietigde aandelen, maar ze hebben wel geen stemrecht meer en krijgen ook geen dividenden. Ze worden dus echt wel vaak gebruikt voor </a:t>
            </a:r>
            <a:r>
              <a:rPr lang="nl-NL" dirty="0" err="1"/>
              <a:t>aandeleninkoopprogramma’s</a:t>
            </a:r>
            <a:r>
              <a:rPr lang="nl-NL" dirty="0"/>
              <a:t>. En dat is juist bij </a:t>
            </a:r>
            <a:r>
              <a:rPr lang="nl-NL" dirty="0" err="1"/>
              <a:t>Sanlorenzo</a:t>
            </a:r>
            <a:r>
              <a:rPr lang="nl-NL" dirty="0"/>
              <a:t> 12 juni dit jaar gebeurd. </a:t>
            </a:r>
          </a:p>
          <a:p>
            <a:endParaRPr lang="nl-NL" dirty="0"/>
          </a:p>
          <a:p>
            <a:r>
              <a:rPr lang="nl-NL" dirty="0"/>
              <a:t>Het actief aankopen van eigen aandelen is ook altijd een goed teken. Want wanneer het management dit uitvoert doen ze dit met volle </a:t>
            </a:r>
            <a:r>
              <a:rPr lang="nl-NL" dirty="0" err="1"/>
              <a:t>vetrouwen</a:t>
            </a:r>
            <a:r>
              <a:rPr lang="nl-NL" dirty="0"/>
              <a:t> in de toekomst, wat voor beleggers weer een goed signaal is.</a:t>
            </a:r>
          </a:p>
        </p:txBody>
      </p:sp>
      <p:sp>
        <p:nvSpPr>
          <p:cNvPr id="4" name="Tijdelijke aanduiding voor dianummer 3"/>
          <p:cNvSpPr>
            <a:spLocks noGrp="1"/>
          </p:cNvSpPr>
          <p:nvPr>
            <p:ph type="sldNum" sz="quarter" idx="5"/>
          </p:nvPr>
        </p:nvSpPr>
        <p:spPr/>
        <p:txBody>
          <a:bodyPr/>
          <a:lstStyle/>
          <a:p>
            <a:fld id="{96D018BE-9974-7842-8429-B80D1379D860}" type="slidenum">
              <a:rPr lang="nl-NL" smtClean="0"/>
              <a:t>5</a:t>
            </a:fld>
            <a:endParaRPr lang="nl-NL"/>
          </a:p>
        </p:txBody>
      </p:sp>
    </p:spTree>
    <p:extLst>
      <p:ext uri="{BB962C8B-B14F-4D97-AF65-F5344CB8AC3E}">
        <p14:creationId xmlns:p14="http://schemas.microsoft.com/office/powerpoint/2010/main" val="29809891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Als we dan even kijken naar hun product aanbod dan zien dat ze 4 verschillende takken hebben. </a:t>
            </a:r>
          </a:p>
          <a:p>
            <a:r>
              <a:rPr lang="nl-NL" dirty="0"/>
              <a:t>Hun </a:t>
            </a:r>
            <a:r>
              <a:rPr lang="nl-NL" dirty="0" err="1"/>
              <a:t>yachts</a:t>
            </a:r>
            <a:r>
              <a:rPr lang="nl-NL" dirty="0"/>
              <a:t>, </a:t>
            </a:r>
            <a:r>
              <a:rPr lang="nl-NL" dirty="0" err="1"/>
              <a:t>superyachts</a:t>
            </a:r>
            <a:r>
              <a:rPr lang="nl-NL" dirty="0"/>
              <a:t>, Bluegame en hun nog redelijk recente overname </a:t>
            </a:r>
            <a:r>
              <a:rPr lang="nl-NL" dirty="0" err="1"/>
              <a:t>Nautor</a:t>
            </a:r>
            <a:r>
              <a:rPr lang="nl-NL" dirty="0"/>
              <a:t> Swan.</a:t>
            </a:r>
          </a:p>
          <a:p>
            <a:endParaRPr lang="nl-NL" dirty="0"/>
          </a:p>
        </p:txBody>
      </p:sp>
      <p:sp>
        <p:nvSpPr>
          <p:cNvPr id="4" name="Tijdelijke aanduiding voor dianummer 3"/>
          <p:cNvSpPr>
            <a:spLocks noGrp="1"/>
          </p:cNvSpPr>
          <p:nvPr>
            <p:ph type="sldNum" sz="quarter" idx="5"/>
          </p:nvPr>
        </p:nvSpPr>
        <p:spPr/>
        <p:txBody>
          <a:bodyPr/>
          <a:lstStyle/>
          <a:p>
            <a:fld id="{96D018BE-9974-7842-8429-B80D1379D860}" type="slidenum">
              <a:rPr lang="nl-NL" smtClean="0"/>
              <a:t>6</a:t>
            </a:fld>
            <a:endParaRPr lang="nl-NL"/>
          </a:p>
        </p:txBody>
      </p:sp>
    </p:spTree>
    <p:extLst>
      <p:ext uri="{BB962C8B-B14F-4D97-AF65-F5344CB8AC3E}">
        <p14:creationId xmlns:p14="http://schemas.microsoft.com/office/powerpoint/2010/main" val="41007256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a:t>Juni: Brutowinstmarge 33% (28,3%) en nettowinstmarge 9,8% (6,7)</a:t>
            </a:r>
          </a:p>
        </p:txBody>
      </p:sp>
      <p:sp>
        <p:nvSpPr>
          <p:cNvPr id="4" name="Tijdelijke aanduiding voor dianummer 3"/>
          <p:cNvSpPr>
            <a:spLocks noGrp="1"/>
          </p:cNvSpPr>
          <p:nvPr>
            <p:ph type="sldNum" sz="quarter" idx="5"/>
          </p:nvPr>
        </p:nvSpPr>
        <p:spPr/>
        <p:txBody>
          <a:bodyPr/>
          <a:lstStyle/>
          <a:p>
            <a:fld id="{96D018BE-9974-7842-8429-B80D1379D860}" type="slidenum">
              <a:rPr lang="nl-NL" smtClean="0"/>
              <a:t>7</a:t>
            </a:fld>
            <a:endParaRPr lang="nl-NL"/>
          </a:p>
        </p:txBody>
      </p:sp>
    </p:spTree>
    <p:extLst>
      <p:ext uri="{BB962C8B-B14F-4D97-AF65-F5344CB8AC3E}">
        <p14:creationId xmlns:p14="http://schemas.microsoft.com/office/powerpoint/2010/main" val="20344460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BE"/>
          </a:p>
        </p:txBody>
      </p:sp>
      <p:sp>
        <p:nvSpPr>
          <p:cNvPr id="4" name="Tijdelijke aanduiding voor dianummer 3"/>
          <p:cNvSpPr>
            <a:spLocks noGrp="1"/>
          </p:cNvSpPr>
          <p:nvPr>
            <p:ph type="sldNum" sz="quarter" idx="5"/>
          </p:nvPr>
        </p:nvSpPr>
        <p:spPr/>
        <p:txBody>
          <a:bodyPr/>
          <a:lstStyle/>
          <a:p>
            <a:fld id="{96D018BE-9974-7842-8429-B80D1379D860}" type="slidenum">
              <a:rPr lang="nl-NL" smtClean="0"/>
              <a:t>11</a:t>
            </a:fld>
            <a:endParaRPr lang="nl-NL"/>
          </a:p>
        </p:txBody>
      </p:sp>
    </p:spTree>
    <p:extLst>
      <p:ext uri="{BB962C8B-B14F-4D97-AF65-F5344CB8AC3E}">
        <p14:creationId xmlns:p14="http://schemas.microsoft.com/office/powerpoint/2010/main" val="41506138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BE"/>
          </a:p>
        </p:txBody>
      </p:sp>
      <p:sp>
        <p:nvSpPr>
          <p:cNvPr id="4" name="Tijdelijke aanduiding voor dianummer 3"/>
          <p:cNvSpPr>
            <a:spLocks noGrp="1"/>
          </p:cNvSpPr>
          <p:nvPr>
            <p:ph type="sldNum" sz="quarter" idx="5"/>
          </p:nvPr>
        </p:nvSpPr>
        <p:spPr/>
        <p:txBody>
          <a:bodyPr/>
          <a:lstStyle/>
          <a:p>
            <a:fld id="{96D018BE-9974-7842-8429-B80D1379D860}" type="slidenum">
              <a:rPr lang="nl-NL" smtClean="0"/>
              <a:t>12</a:t>
            </a:fld>
            <a:endParaRPr lang="nl-NL"/>
          </a:p>
        </p:txBody>
      </p:sp>
    </p:spTree>
    <p:extLst>
      <p:ext uri="{BB962C8B-B14F-4D97-AF65-F5344CB8AC3E}">
        <p14:creationId xmlns:p14="http://schemas.microsoft.com/office/powerpoint/2010/main" val="35149800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5"/>
          </p:nvPr>
        </p:nvSpPr>
        <p:spPr/>
        <p:txBody>
          <a:bodyPr/>
          <a:lstStyle/>
          <a:p>
            <a:fld id="{96D018BE-9974-7842-8429-B80D1379D860}" type="slidenum">
              <a:rPr lang="nl-NL" smtClean="0"/>
              <a:t>14</a:t>
            </a:fld>
            <a:endParaRPr lang="nl-NL"/>
          </a:p>
        </p:txBody>
      </p:sp>
    </p:spTree>
    <p:extLst>
      <p:ext uri="{BB962C8B-B14F-4D97-AF65-F5344CB8AC3E}">
        <p14:creationId xmlns:p14="http://schemas.microsoft.com/office/powerpoint/2010/main" val="685239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29AC517-B988-EB68-8BAC-925B8C429FEF}"/>
              </a:ext>
            </a:extLst>
          </p:cNvPr>
          <p:cNvSpPr>
            <a:spLocks noGrp="1"/>
          </p:cNvSpPr>
          <p:nvPr>
            <p:ph type="ctrTitle"/>
          </p:nvPr>
        </p:nvSpPr>
        <p:spPr>
          <a:xfrm>
            <a:off x="1524000" y="1122363"/>
            <a:ext cx="9144000" cy="2387600"/>
          </a:xfrm>
        </p:spPr>
        <p:txBody>
          <a:bodyPr anchor="b"/>
          <a:lstStyle>
            <a:lvl1pPr algn="ctr">
              <a:defRPr sz="6000"/>
            </a:lvl1pPr>
          </a:lstStyle>
          <a:p>
            <a:r>
              <a:rPr lang="nl-NL"/>
              <a:t>Klik om stijl te bewerken</a:t>
            </a:r>
            <a:endParaRPr lang="nl-BE"/>
          </a:p>
        </p:txBody>
      </p:sp>
      <p:sp>
        <p:nvSpPr>
          <p:cNvPr id="3" name="Ondertitel 2">
            <a:extLst>
              <a:ext uri="{FF2B5EF4-FFF2-40B4-BE49-F238E27FC236}">
                <a16:creationId xmlns:a16="http://schemas.microsoft.com/office/drawing/2014/main" id="{C715FCC8-49F3-DA7C-D48E-D96CC614E6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endParaRPr lang="nl-BE"/>
          </a:p>
        </p:txBody>
      </p:sp>
      <p:sp>
        <p:nvSpPr>
          <p:cNvPr id="4" name="Tijdelijke aanduiding voor datum 3">
            <a:extLst>
              <a:ext uri="{FF2B5EF4-FFF2-40B4-BE49-F238E27FC236}">
                <a16:creationId xmlns:a16="http://schemas.microsoft.com/office/drawing/2014/main" id="{3E32E5A1-436D-5DAD-AB61-F9E63D53CD18}"/>
              </a:ext>
            </a:extLst>
          </p:cNvPr>
          <p:cNvSpPr>
            <a:spLocks noGrp="1"/>
          </p:cNvSpPr>
          <p:nvPr>
            <p:ph type="dt" sz="half" idx="10"/>
          </p:nvPr>
        </p:nvSpPr>
        <p:spPr/>
        <p:txBody>
          <a:bodyPr/>
          <a:lstStyle/>
          <a:p>
            <a:fld id="{45C89BB1-5A5B-4779-81CE-BF22AFA9B40A}" type="datetimeFigureOut">
              <a:rPr lang="nl-BE" smtClean="0"/>
              <a:t>28/11/2025</a:t>
            </a:fld>
            <a:endParaRPr lang="nl-BE"/>
          </a:p>
        </p:txBody>
      </p:sp>
      <p:sp>
        <p:nvSpPr>
          <p:cNvPr id="5" name="Tijdelijke aanduiding voor voettekst 4">
            <a:extLst>
              <a:ext uri="{FF2B5EF4-FFF2-40B4-BE49-F238E27FC236}">
                <a16:creationId xmlns:a16="http://schemas.microsoft.com/office/drawing/2014/main" id="{BD773E98-2CD4-4896-A8D4-721A101A6F37}"/>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04BCCD98-667F-C1AA-3F92-6A4B8516C894}"/>
              </a:ext>
            </a:extLst>
          </p:cNvPr>
          <p:cNvSpPr>
            <a:spLocks noGrp="1"/>
          </p:cNvSpPr>
          <p:nvPr>
            <p:ph type="sldNum" sz="quarter" idx="12"/>
          </p:nvPr>
        </p:nvSpPr>
        <p:spPr/>
        <p:txBody>
          <a:bodyPr/>
          <a:lstStyle/>
          <a:p>
            <a:fld id="{73FA8FF3-608E-4A35-AC1D-F2A02A681AE9}" type="slidenum">
              <a:rPr lang="nl-BE" smtClean="0"/>
              <a:t>‹#›</a:t>
            </a:fld>
            <a:endParaRPr lang="nl-BE"/>
          </a:p>
        </p:txBody>
      </p:sp>
    </p:spTree>
    <p:extLst>
      <p:ext uri="{BB962C8B-B14F-4D97-AF65-F5344CB8AC3E}">
        <p14:creationId xmlns:p14="http://schemas.microsoft.com/office/powerpoint/2010/main" val="20552295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609A12-F89E-8C75-46BD-2D9B07210699}"/>
              </a:ext>
            </a:extLst>
          </p:cNvPr>
          <p:cNvSpPr>
            <a:spLocks noGrp="1"/>
          </p:cNvSpPr>
          <p:nvPr>
            <p:ph type="title"/>
          </p:nvPr>
        </p:nvSpPr>
        <p:spPr/>
        <p:txBody>
          <a:bodyPr/>
          <a:lstStyle/>
          <a:p>
            <a:r>
              <a:rPr lang="nl-NL"/>
              <a:t>Klik om stijl te bewerken</a:t>
            </a:r>
            <a:endParaRPr lang="nl-BE"/>
          </a:p>
        </p:txBody>
      </p:sp>
      <p:sp>
        <p:nvSpPr>
          <p:cNvPr id="3" name="Tijdelijke aanduiding voor verticale tekst 2">
            <a:extLst>
              <a:ext uri="{FF2B5EF4-FFF2-40B4-BE49-F238E27FC236}">
                <a16:creationId xmlns:a16="http://schemas.microsoft.com/office/drawing/2014/main" id="{AB165141-0061-579D-91C9-66A577F9EE8A}"/>
              </a:ext>
            </a:extLst>
          </p:cNvPr>
          <p:cNvSpPr>
            <a:spLocks noGrp="1"/>
          </p:cNvSpPr>
          <p:nvPr>
            <p:ph type="body" orient="vert" idx="1"/>
          </p:nvPr>
        </p:nvSpPr>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a:extLst>
              <a:ext uri="{FF2B5EF4-FFF2-40B4-BE49-F238E27FC236}">
                <a16:creationId xmlns:a16="http://schemas.microsoft.com/office/drawing/2014/main" id="{680BF015-D3A6-E932-D45E-2155C8D46259}"/>
              </a:ext>
            </a:extLst>
          </p:cNvPr>
          <p:cNvSpPr>
            <a:spLocks noGrp="1"/>
          </p:cNvSpPr>
          <p:nvPr>
            <p:ph type="dt" sz="half" idx="10"/>
          </p:nvPr>
        </p:nvSpPr>
        <p:spPr/>
        <p:txBody>
          <a:bodyPr/>
          <a:lstStyle/>
          <a:p>
            <a:fld id="{45C89BB1-5A5B-4779-81CE-BF22AFA9B40A}" type="datetimeFigureOut">
              <a:rPr lang="nl-BE" smtClean="0"/>
              <a:t>28/11/2025</a:t>
            </a:fld>
            <a:endParaRPr lang="nl-BE"/>
          </a:p>
        </p:txBody>
      </p:sp>
      <p:sp>
        <p:nvSpPr>
          <p:cNvPr id="5" name="Tijdelijke aanduiding voor voettekst 4">
            <a:extLst>
              <a:ext uri="{FF2B5EF4-FFF2-40B4-BE49-F238E27FC236}">
                <a16:creationId xmlns:a16="http://schemas.microsoft.com/office/drawing/2014/main" id="{0B7F2026-EBD9-14E0-ECF9-9FD50B26DA31}"/>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60E25C6A-274B-2F87-37F0-B01D042F9FE4}"/>
              </a:ext>
            </a:extLst>
          </p:cNvPr>
          <p:cNvSpPr>
            <a:spLocks noGrp="1"/>
          </p:cNvSpPr>
          <p:nvPr>
            <p:ph type="sldNum" sz="quarter" idx="12"/>
          </p:nvPr>
        </p:nvSpPr>
        <p:spPr/>
        <p:txBody>
          <a:bodyPr/>
          <a:lstStyle/>
          <a:p>
            <a:fld id="{73FA8FF3-608E-4A35-AC1D-F2A02A681AE9}" type="slidenum">
              <a:rPr lang="nl-BE" smtClean="0"/>
              <a:t>‹#›</a:t>
            </a:fld>
            <a:endParaRPr lang="nl-BE"/>
          </a:p>
        </p:txBody>
      </p:sp>
    </p:spTree>
    <p:extLst>
      <p:ext uri="{BB962C8B-B14F-4D97-AF65-F5344CB8AC3E}">
        <p14:creationId xmlns:p14="http://schemas.microsoft.com/office/powerpoint/2010/main" val="7190927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a:extLst>
              <a:ext uri="{FF2B5EF4-FFF2-40B4-BE49-F238E27FC236}">
                <a16:creationId xmlns:a16="http://schemas.microsoft.com/office/drawing/2014/main" id="{5D68690B-1FE4-5378-5250-AF6AC74C2C1C}"/>
              </a:ext>
            </a:extLst>
          </p:cNvPr>
          <p:cNvSpPr>
            <a:spLocks noGrp="1"/>
          </p:cNvSpPr>
          <p:nvPr>
            <p:ph type="title" orient="vert"/>
          </p:nvPr>
        </p:nvSpPr>
        <p:spPr>
          <a:xfrm>
            <a:off x="8724900" y="365125"/>
            <a:ext cx="2628900" cy="5811838"/>
          </a:xfrm>
        </p:spPr>
        <p:txBody>
          <a:bodyPr vert="eaVert"/>
          <a:lstStyle/>
          <a:p>
            <a:r>
              <a:rPr lang="nl-NL"/>
              <a:t>Klik om stijl te bewerken</a:t>
            </a:r>
            <a:endParaRPr lang="nl-BE"/>
          </a:p>
        </p:txBody>
      </p:sp>
      <p:sp>
        <p:nvSpPr>
          <p:cNvPr id="3" name="Tijdelijke aanduiding voor verticale tekst 2">
            <a:extLst>
              <a:ext uri="{FF2B5EF4-FFF2-40B4-BE49-F238E27FC236}">
                <a16:creationId xmlns:a16="http://schemas.microsoft.com/office/drawing/2014/main" id="{83CD605D-8B21-C317-340A-11D26EC33FD3}"/>
              </a:ext>
            </a:extLst>
          </p:cNvPr>
          <p:cNvSpPr>
            <a:spLocks noGrp="1"/>
          </p:cNvSpPr>
          <p:nvPr>
            <p:ph type="body" orient="vert" idx="1"/>
          </p:nvPr>
        </p:nvSpPr>
        <p:spPr>
          <a:xfrm>
            <a:off x="838200" y="365125"/>
            <a:ext cx="7734300" cy="5811838"/>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a:extLst>
              <a:ext uri="{FF2B5EF4-FFF2-40B4-BE49-F238E27FC236}">
                <a16:creationId xmlns:a16="http://schemas.microsoft.com/office/drawing/2014/main" id="{13E270A5-8991-CAED-AD4F-FCA600976704}"/>
              </a:ext>
            </a:extLst>
          </p:cNvPr>
          <p:cNvSpPr>
            <a:spLocks noGrp="1"/>
          </p:cNvSpPr>
          <p:nvPr>
            <p:ph type="dt" sz="half" idx="10"/>
          </p:nvPr>
        </p:nvSpPr>
        <p:spPr/>
        <p:txBody>
          <a:bodyPr/>
          <a:lstStyle/>
          <a:p>
            <a:fld id="{45C89BB1-5A5B-4779-81CE-BF22AFA9B40A}" type="datetimeFigureOut">
              <a:rPr lang="nl-BE" smtClean="0"/>
              <a:t>28/11/2025</a:t>
            </a:fld>
            <a:endParaRPr lang="nl-BE"/>
          </a:p>
        </p:txBody>
      </p:sp>
      <p:sp>
        <p:nvSpPr>
          <p:cNvPr id="5" name="Tijdelijke aanduiding voor voettekst 4">
            <a:extLst>
              <a:ext uri="{FF2B5EF4-FFF2-40B4-BE49-F238E27FC236}">
                <a16:creationId xmlns:a16="http://schemas.microsoft.com/office/drawing/2014/main" id="{80245DB4-94EF-F96B-1B89-C6FA180657A0}"/>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51ED165D-6C26-FE9A-A313-D5FA88962B90}"/>
              </a:ext>
            </a:extLst>
          </p:cNvPr>
          <p:cNvSpPr>
            <a:spLocks noGrp="1"/>
          </p:cNvSpPr>
          <p:nvPr>
            <p:ph type="sldNum" sz="quarter" idx="12"/>
          </p:nvPr>
        </p:nvSpPr>
        <p:spPr/>
        <p:txBody>
          <a:bodyPr/>
          <a:lstStyle/>
          <a:p>
            <a:fld id="{73FA8FF3-608E-4A35-AC1D-F2A02A681AE9}" type="slidenum">
              <a:rPr lang="nl-BE" smtClean="0"/>
              <a:t>‹#›</a:t>
            </a:fld>
            <a:endParaRPr lang="nl-BE"/>
          </a:p>
        </p:txBody>
      </p:sp>
    </p:spTree>
    <p:extLst>
      <p:ext uri="{BB962C8B-B14F-4D97-AF65-F5344CB8AC3E}">
        <p14:creationId xmlns:p14="http://schemas.microsoft.com/office/powerpoint/2010/main" val="38001075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D6D74-CFC0-5AAD-0DBA-4DAE2FE5525B}"/>
              </a:ext>
            </a:extLst>
          </p:cNvPr>
          <p:cNvSpPr>
            <a:spLocks noGrp="1"/>
          </p:cNvSpPr>
          <p:nvPr>
            <p:ph type="title"/>
          </p:nvPr>
        </p:nvSpPr>
        <p:spPr/>
        <p:txBody>
          <a:bodyPr/>
          <a:lstStyle/>
          <a:p>
            <a:r>
              <a:rPr lang="en-US"/>
              <a:t>Click to edit Master title style</a:t>
            </a:r>
            <a:endParaRPr lang="en-BE"/>
          </a:p>
        </p:txBody>
      </p:sp>
      <p:sp>
        <p:nvSpPr>
          <p:cNvPr id="3" name="Date Placeholder 2">
            <a:extLst>
              <a:ext uri="{FF2B5EF4-FFF2-40B4-BE49-F238E27FC236}">
                <a16:creationId xmlns:a16="http://schemas.microsoft.com/office/drawing/2014/main" id="{FDDE51AA-1826-D5A4-4D74-A387839ED604}"/>
              </a:ext>
            </a:extLst>
          </p:cNvPr>
          <p:cNvSpPr>
            <a:spLocks noGrp="1"/>
          </p:cNvSpPr>
          <p:nvPr>
            <p:ph type="dt" sz="half" idx="10"/>
          </p:nvPr>
        </p:nvSpPr>
        <p:spPr/>
        <p:txBody>
          <a:bodyPr/>
          <a:lstStyle/>
          <a:p>
            <a:fld id="{45C89BB1-5A5B-4779-81CE-BF22AFA9B40A}" type="datetimeFigureOut">
              <a:rPr lang="nl-BE" smtClean="0"/>
              <a:t>28/11/2025</a:t>
            </a:fld>
            <a:endParaRPr lang="nl-BE"/>
          </a:p>
        </p:txBody>
      </p:sp>
      <p:sp>
        <p:nvSpPr>
          <p:cNvPr id="4" name="Footer Placeholder 3">
            <a:extLst>
              <a:ext uri="{FF2B5EF4-FFF2-40B4-BE49-F238E27FC236}">
                <a16:creationId xmlns:a16="http://schemas.microsoft.com/office/drawing/2014/main" id="{C231CC4B-E962-E33F-B794-ED573FCF358B}"/>
              </a:ext>
            </a:extLst>
          </p:cNvPr>
          <p:cNvSpPr>
            <a:spLocks noGrp="1"/>
          </p:cNvSpPr>
          <p:nvPr>
            <p:ph type="ftr" sz="quarter" idx="11"/>
          </p:nvPr>
        </p:nvSpPr>
        <p:spPr/>
        <p:txBody>
          <a:bodyPr/>
          <a:lstStyle/>
          <a:p>
            <a:endParaRPr lang="nl-BE"/>
          </a:p>
        </p:txBody>
      </p:sp>
      <p:sp>
        <p:nvSpPr>
          <p:cNvPr id="5" name="Slide Number Placeholder 4">
            <a:extLst>
              <a:ext uri="{FF2B5EF4-FFF2-40B4-BE49-F238E27FC236}">
                <a16:creationId xmlns:a16="http://schemas.microsoft.com/office/drawing/2014/main" id="{DA819002-D3F4-0B35-B8C1-52338A27CBBD}"/>
              </a:ext>
            </a:extLst>
          </p:cNvPr>
          <p:cNvSpPr>
            <a:spLocks noGrp="1"/>
          </p:cNvSpPr>
          <p:nvPr>
            <p:ph type="sldNum" sz="quarter" idx="12"/>
          </p:nvPr>
        </p:nvSpPr>
        <p:spPr/>
        <p:txBody>
          <a:bodyPr/>
          <a:lstStyle/>
          <a:p>
            <a:fld id="{73FA8FF3-608E-4A35-AC1D-F2A02A681AE9}" type="slidenum">
              <a:rPr lang="nl-BE" smtClean="0"/>
              <a:t>‹#›</a:t>
            </a:fld>
            <a:endParaRPr lang="nl-BE"/>
          </a:p>
        </p:txBody>
      </p:sp>
    </p:spTree>
    <p:extLst>
      <p:ext uri="{BB962C8B-B14F-4D97-AF65-F5344CB8AC3E}">
        <p14:creationId xmlns:p14="http://schemas.microsoft.com/office/powerpoint/2010/main" val="29297798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AE01D21-EFE2-BA02-4562-FCDC06012E64}"/>
              </a:ext>
            </a:extLst>
          </p:cNvPr>
          <p:cNvSpPr>
            <a:spLocks noGrp="1"/>
          </p:cNvSpPr>
          <p:nvPr>
            <p:ph type="title"/>
          </p:nvPr>
        </p:nvSpPr>
        <p:spPr/>
        <p:txBody>
          <a:bodyPr/>
          <a:lstStyle/>
          <a:p>
            <a:r>
              <a:rPr lang="nl-NL"/>
              <a:t>Klik om stijl te bewerken</a:t>
            </a:r>
            <a:endParaRPr lang="nl-BE"/>
          </a:p>
        </p:txBody>
      </p:sp>
      <p:sp>
        <p:nvSpPr>
          <p:cNvPr id="3" name="Tijdelijke aanduiding voor inhoud 2">
            <a:extLst>
              <a:ext uri="{FF2B5EF4-FFF2-40B4-BE49-F238E27FC236}">
                <a16:creationId xmlns:a16="http://schemas.microsoft.com/office/drawing/2014/main" id="{9C78237D-D423-2D73-C4FF-7137A03ABA3A}"/>
              </a:ext>
            </a:extLst>
          </p:cNvPr>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a:extLst>
              <a:ext uri="{FF2B5EF4-FFF2-40B4-BE49-F238E27FC236}">
                <a16:creationId xmlns:a16="http://schemas.microsoft.com/office/drawing/2014/main" id="{42E2D613-3ABC-6C9C-AAF0-28156D9C58D6}"/>
              </a:ext>
            </a:extLst>
          </p:cNvPr>
          <p:cNvSpPr>
            <a:spLocks noGrp="1"/>
          </p:cNvSpPr>
          <p:nvPr>
            <p:ph type="dt" sz="half" idx="10"/>
          </p:nvPr>
        </p:nvSpPr>
        <p:spPr/>
        <p:txBody>
          <a:bodyPr/>
          <a:lstStyle/>
          <a:p>
            <a:fld id="{45C89BB1-5A5B-4779-81CE-BF22AFA9B40A}" type="datetimeFigureOut">
              <a:rPr lang="nl-BE" smtClean="0"/>
              <a:t>28/11/2025</a:t>
            </a:fld>
            <a:endParaRPr lang="nl-BE"/>
          </a:p>
        </p:txBody>
      </p:sp>
      <p:sp>
        <p:nvSpPr>
          <p:cNvPr id="5" name="Tijdelijke aanduiding voor voettekst 4">
            <a:extLst>
              <a:ext uri="{FF2B5EF4-FFF2-40B4-BE49-F238E27FC236}">
                <a16:creationId xmlns:a16="http://schemas.microsoft.com/office/drawing/2014/main" id="{5B35B855-4A0E-2D07-328D-8DB476106017}"/>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4D6B777F-5E77-5BD5-24C1-F2CCC1BC269B}"/>
              </a:ext>
            </a:extLst>
          </p:cNvPr>
          <p:cNvSpPr>
            <a:spLocks noGrp="1"/>
          </p:cNvSpPr>
          <p:nvPr>
            <p:ph type="sldNum" sz="quarter" idx="12"/>
          </p:nvPr>
        </p:nvSpPr>
        <p:spPr/>
        <p:txBody>
          <a:bodyPr/>
          <a:lstStyle/>
          <a:p>
            <a:fld id="{73FA8FF3-608E-4A35-AC1D-F2A02A681AE9}" type="slidenum">
              <a:rPr lang="nl-BE" smtClean="0"/>
              <a:t>‹#›</a:t>
            </a:fld>
            <a:endParaRPr lang="nl-BE"/>
          </a:p>
        </p:txBody>
      </p:sp>
    </p:spTree>
    <p:extLst>
      <p:ext uri="{BB962C8B-B14F-4D97-AF65-F5344CB8AC3E}">
        <p14:creationId xmlns:p14="http://schemas.microsoft.com/office/powerpoint/2010/main" val="30533090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BB10792-05AE-BC19-2B74-E3F8EB7C01E4}"/>
              </a:ext>
            </a:extLst>
          </p:cNvPr>
          <p:cNvSpPr>
            <a:spLocks noGrp="1"/>
          </p:cNvSpPr>
          <p:nvPr>
            <p:ph type="title"/>
          </p:nvPr>
        </p:nvSpPr>
        <p:spPr>
          <a:xfrm>
            <a:off x="831850" y="1709738"/>
            <a:ext cx="10515600" cy="2852737"/>
          </a:xfrm>
        </p:spPr>
        <p:txBody>
          <a:bodyPr anchor="b"/>
          <a:lstStyle>
            <a:lvl1pPr>
              <a:defRPr sz="6000"/>
            </a:lvl1pPr>
          </a:lstStyle>
          <a:p>
            <a:r>
              <a:rPr lang="nl-NL"/>
              <a:t>Klik om stijl te bewerken</a:t>
            </a:r>
            <a:endParaRPr lang="nl-BE"/>
          </a:p>
        </p:txBody>
      </p:sp>
      <p:sp>
        <p:nvSpPr>
          <p:cNvPr id="3" name="Tijdelijke aanduiding voor tekst 2">
            <a:extLst>
              <a:ext uri="{FF2B5EF4-FFF2-40B4-BE49-F238E27FC236}">
                <a16:creationId xmlns:a16="http://schemas.microsoft.com/office/drawing/2014/main" id="{2D7F92F7-C619-6432-8C30-11F29A9C72F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nl-NL"/>
              <a:t>Klikken om de tekststijl van het model te bewerken</a:t>
            </a:r>
          </a:p>
        </p:txBody>
      </p:sp>
      <p:sp>
        <p:nvSpPr>
          <p:cNvPr id="4" name="Tijdelijke aanduiding voor datum 3">
            <a:extLst>
              <a:ext uri="{FF2B5EF4-FFF2-40B4-BE49-F238E27FC236}">
                <a16:creationId xmlns:a16="http://schemas.microsoft.com/office/drawing/2014/main" id="{7B6A89C8-7D22-1FFD-A6BF-2301B8B4B0D4}"/>
              </a:ext>
            </a:extLst>
          </p:cNvPr>
          <p:cNvSpPr>
            <a:spLocks noGrp="1"/>
          </p:cNvSpPr>
          <p:nvPr>
            <p:ph type="dt" sz="half" idx="10"/>
          </p:nvPr>
        </p:nvSpPr>
        <p:spPr/>
        <p:txBody>
          <a:bodyPr/>
          <a:lstStyle/>
          <a:p>
            <a:fld id="{45C89BB1-5A5B-4779-81CE-BF22AFA9B40A}" type="datetimeFigureOut">
              <a:rPr lang="nl-BE" smtClean="0"/>
              <a:t>28/11/2025</a:t>
            </a:fld>
            <a:endParaRPr lang="nl-BE"/>
          </a:p>
        </p:txBody>
      </p:sp>
      <p:sp>
        <p:nvSpPr>
          <p:cNvPr id="5" name="Tijdelijke aanduiding voor voettekst 4">
            <a:extLst>
              <a:ext uri="{FF2B5EF4-FFF2-40B4-BE49-F238E27FC236}">
                <a16:creationId xmlns:a16="http://schemas.microsoft.com/office/drawing/2014/main" id="{88D7AB5B-906F-0094-6232-F56E4D8EFAA8}"/>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92BB81CA-0192-9646-9C81-51CB309825AB}"/>
              </a:ext>
            </a:extLst>
          </p:cNvPr>
          <p:cNvSpPr>
            <a:spLocks noGrp="1"/>
          </p:cNvSpPr>
          <p:nvPr>
            <p:ph type="sldNum" sz="quarter" idx="12"/>
          </p:nvPr>
        </p:nvSpPr>
        <p:spPr/>
        <p:txBody>
          <a:bodyPr/>
          <a:lstStyle/>
          <a:p>
            <a:fld id="{73FA8FF3-608E-4A35-AC1D-F2A02A681AE9}" type="slidenum">
              <a:rPr lang="nl-BE" smtClean="0"/>
              <a:t>‹#›</a:t>
            </a:fld>
            <a:endParaRPr lang="nl-BE"/>
          </a:p>
        </p:txBody>
      </p:sp>
    </p:spTree>
    <p:extLst>
      <p:ext uri="{BB962C8B-B14F-4D97-AF65-F5344CB8AC3E}">
        <p14:creationId xmlns:p14="http://schemas.microsoft.com/office/powerpoint/2010/main" val="40540396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091FD50-0C59-C417-55E1-5B3A891EA550}"/>
              </a:ext>
            </a:extLst>
          </p:cNvPr>
          <p:cNvSpPr>
            <a:spLocks noGrp="1"/>
          </p:cNvSpPr>
          <p:nvPr>
            <p:ph type="title"/>
          </p:nvPr>
        </p:nvSpPr>
        <p:spPr/>
        <p:txBody>
          <a:bodyPr/>
          <a:lstStyle/>
          <a:p>
            <a:r>
              <a:rPr lang="nl-NL"/>
              <a:t>Klik om stijl te bewerken</a:t>
            </a:r>
            <a:endParaRPr lang="nl-BE"/>
          </a:p>
        </p:txBody>
      </p:sp>
      <p:sp>
        <p:nvSpPr>
          <p:cNvPr id="3" name="Tijdelijke aanduiding voor inhoud 2">
            <a:extLst>
              <a:ext uri="{FF2B5EF4-FFF2-40B4-BE49-F238E27FC236}">
                <a16:creationId xmlns:a16="http://schemas.microsoft.com/office/drawing/2014/main" id="{2072CF92-7358-3C54-F5F6-E2907BA7A684}"/>
              </a:ext>
            </a:extLst>
          </p:cNvPr>
          <p:cNvSpPr>
            <a:spLocks noGrp="1"/>
          </p:cNvSpPr>
          <p:nvPr>
            <p:ph sz="half" idx="1"/>
          </p:nvPr>
        </p:nvSpPr>
        <p:spPr>
          <a:xfrm>
            <a:off x="838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inhoud 3">
            <a:extLst>
              <a:ext uri="{FF2B5EF4-FFF2-40B4-BE49-F238E27FC236}">
                <a16:creationId xmlns:a16="http://schemas.microsoft.com/office/drawing/2014/main" id="{E8CD0E01-57D7-1ED1-25CB-80AF4919F34E}"/>
              </a:ext>
            </a:extLst>
          </p:cNvPr>
          <p:cNvSpPr>
            <a:spLocks noGrp="1"/>
          </p:cNvSpPr>
          <p:nvPr>
            <p:ph sz="half" idx="2"/>
          </p:nvPr>
        </p:nvSpPr>
        <p:spPr>
          <a:xfrm>
            <a:off x="6172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5" name="Tijdelijke aanduiding voor datum 4">
            <a:extLst>
              <a:ext uri="{FF2B5EF4-FFF2-40B4-BE49-F238E27FC236}">
                <a16:creationId xmlns:a16="http://schemas.microsoft.com/office/drawing/2014/main" id="{EF8A1F70-CB2A-3596-2FF6-A5518EB714C6}"/>
              </a:ext>
            </a:extLst>
          </p:cNvPr>
          <p:cNvSpPr>
            <a:spLocks noGrp="1"/>
          </p:cNvSpPr>
          <p:nvPr>
            <p:ph type="dt" sz="half" idx="10"/>
          </p:nvPr>
        </p:nvSpPr>
        <p:spPr/>
        <p:txBody>
          <a:bodyPr/>
          <a:lstStyle/>
          <a:p>
            <a:fld id="{45C89BB1-5A5B-4779-81CE-BF22AFA9B40A}" type="datetimeFigureOut">
              <a:rPr lang="nl-BE" smtClean="0"/>
              <a:t>28/11/2025</a:t>
            </a:fld>
            <a:endParaRPr lang="nl-BE"/>
          </a:p>
        </p:txBody>
      </p:sp>
      <p:sp>
        <p:nvSpPr>
          <p:cNvPr id="6" name="Tijdelijke aanduiding voor voettekst 5">
            <a:extLst>
              <a:ext uri="{FF2B5EF4-FFF2-40B4-BE49-F238E27FC236}">
                <a16:creationId xmlns:a16="http://schemas.microsoft.com/office/drawing/2014/main" id="{36DEAD15-42FE-9533-E17D-C8D552AA4906}"/>
              </a:ext>
            </a:extLst>
          </p:cNvPr>
          <p:cNvSpPr>
            <a:spLocks noGrp="1"/>
          </p:cNvSpPr>
          <p:nvPr>
            <p:ph type="ftr" sz="quarter" idx="11"/>
          </p:nvPr>
        </p:nvSpPr>
        <p:spPr/>
        <p:txBody>
          <a:bodyPr/>
          <a:lstStyle/>
          <a:p>
            <a:endParaRPr lang="nl-BE"/>
          </a:p>
        </p:txBody>
      </p:sp>
      <p:sp>
        <p:nvSpPr>
          <p:cNvPr id="7" name="Tijdelijke aanduiding voor dianummer 6">
            <a:extLst>
              <a:ext uri="{FF2B5EF4-FFF2-40B4-BE49-F238E27FC236}">
                <a16:creationId xmlns:a16="http://schemas.microsoft.com/office/drawing/2014/main" id="{CE1BE3A8-C2AB-BD02-4381-014E1BAE8E0E}"/>
              </a:ext>
            </a:extLst>
          </p:cNvPr>
          <p:cNvSpPr>
            <a:spLocks noGrp="1"/>
          </p:cNvSpPr>
          <p:nvPr>
            <p:ph type="sldNum" sz="quarter" idx="12"/>
          </p:nvPr>
        </p:nvSpPr>
        <p:spPr/>
        <p:txBody>
          <a:bodyPr/>
          <a:lstStyle/>
          <a:p>
            <a:fld id="{73FA8FF3-608E-4A35-AC1D-F2A02A681AE9}" type="slidenum">
              <a:rPr lang="nl-BE" smtClean="0"/>
              <a:t>‹#›</a:t>
            </a:fld>
            <a:endParaRPr lang="nl-BE"/>
          </a:p>
        </p:txBody>
      </p:sp>
    </p:spTree>
    <p:extLst>
      <p:ext uri="{BB962C8B-B14F-4D97-AF65-F5344CB8AC3E}">
        <p14:creationId xmlns:p14="http://schemas.microsoft.com/office/powerpoint/2010/main" val="2333948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CCAE3E7-3791-865B-3F8B-F0364AA08346}"/>
              </a:ext>
            </a:extLst>
          </p:cNvPr>
          <p:cNvSpPr>
            <a:spLocks noGrp="1"/>
          </p:cNvSpPr>
          <p:nvPr>
            <p:ph type="title"/>
          </p:nvPr>
        </p:nvSpPr>
        <p:spPr>
          <a:xfrm>
            <a:off x="839788" y="365125"/>
            <a:ext cx="10515600" cy="1325563"/>
          </a:xfrm>
        </p:spPr>
        <p:txBody>
          <a:bodyPr/>
          <a:lstStyle/>
          <a:p>
            <a:r>
              <a:rPr lang="nl-NL"/>
              <a:t>Klik om stijl te bewerken</a:t>
            </a:r>
            <a:endParaRPr lang="nl-BE"/>
          </a:p>
        </p:txBody>
      </p:sp>
      <p:sp>
        <p:nvSpPr>
          <p:cNvPr id="3" name="Tijdelijke aanduiding voor tekst 2">
            <a:extLst>
              <a:ext uri="{FF2B5EF4-FFF2-40B4-BE49-F238E27FC236}">
                <a16:creationId xmlns:a16="http://schemas.microsoft.com/office/drawing/2014/main" id="{0C289837-11C1-D555-A7C5-13704B5A8B0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4" name="Tijdelijke aanduiding voor inhoud 3">
            <a:extLst>
              <a:ext uri="{FF2B5EF4-FFF2-40B4-BE49-F238E27FC236}">
                <a16:creationId xmlns:a16="http://schemas.microsoft.com/office/drawing/2014/main" id="{9AC8E3B0-F466-2639-BB83-F754FBE4B6DC}"/>
              </a:ext>
            </a:extLst>
          </p:cNvPr>
          <p:cNvSpPr>
            <a:spLocks noGrp="1"/>
          </p:cNvSpPr>
          <p:nvPr>
            <p:ph sz="half" idx="2"/>
          </p:nvPr>
        </p:nvSpPr>
        <p:spPr>
          <a:xfrm>
            <a:off x="839788" y="2505075"/>
            <a:ext cx="5157787"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5" name="Tijdelijke aanduiding voor tekst 4">
            <a:extLst>
              <a:ext uri="{FF2B5EF4-FFF2-40B4-BE49-F238E27FC236}">
                <a16:creationId xmlns:a16="http://schemas.microsoft.com/office/drawing/2014/main" id="{B5629B61-B828-DAE9-43BD-D83CFD77314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6" name="Tijdelijke aanduiding voor inhoud 5">
            <a:extLst>
              <a:ext uri="{FF2B5EF4-FFF2-40B4-BE49-F238E27FC236}">
                <a16:creationId xmlns:a16="http://schemas.microsoft.com/office/drawing/2014/main" id="{7A95B215-8D9C-8203-3A79-6B052A6E9B9E}"/>
              </a:ext>
            </a:extLst>
          </p:cNvPr>
          <p:cNvSpPr>
            <a:spLocks noGrp="1"/>
          </p:cNvSpPr>
          <p:nvPr>
            <p:ph sz="quarter" idx="4"/>
          </p:nvPr>
        </p:nvSpPr>
        <p:spPr>
          <a:xfrm>
            <a:off x="6172200" y="2505075"/>
            <a:ext cx="5183188"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7" name="Tijdelijke aanduiding voor datum 6">
            <a:extLst>
              <a:ext uri="{FF2B5EF4-FFF2-40B4-BE49-F238E27FC236}">
                <a16:creationId xmlns:a16="http://schemas.microsoft.com/office/drawing/2014/main" id="{8222EA28-84C7-1A06-ACB3-6131D7C7646E}"/>
              </a:ext>
            </a:extLst>
          </p:cNvPr>
          <p:cNvSpPr>
            <a:spLocks noGrp="1"/>
          </p:cNvSpPr>
          <p:nvPr>
            <p:ph type="dt" sz="half" idx="10"/>
          </p:nvPr>
        </p:nvSpPr>
        <p:spPr/>
        <p:txBody>
          <a:bodyPr/>
          <a:lstStyle/>
          <a:p>
            <a:fld id="{45C89BB1-5A5B-4779-81CE-BF22AFA9B40A}" type="datetimeFigureOut">
              <a:rPr lang="nl-BE" smtClean="0"/>
              <a:t>28/11/2025</a:t>
            </a:fld>
            <a:endParaRPr lang="nl-BE"/>
          </a:p>
        </p:txBody>
      </p:sp>
      <p:sp>
        <p:nvSpPr>
          <p:cNvPr id="8" name="Tijdelijke aanduiding voor voettekst 7">
            <a:extLst>
              <a:ext uri="{FF2B5EF4-FFF2-40B4-BE49-F238E27FC236}">
                <a16:creationId xmlns:a16="http://schemas.microsoft.com/office/drawing/2014/main" id="{6C2FCF4A-C584-0AD6-787A-DE0731DFEC01}"/>
              </a:ext>
            </a:extLst>
          </p:cNvPr>
          <p:cNvSpPr>
            <a:spLocks noGrp="1"/>
          </p:cNvSpPr>
          <p:nvPr>
            <p:ph type="ftr" sz="quarter" idx="11"/>
          </p:nvPr>
        </p:nvSpPr>
        <p:spPr/>
        <p:txBody>
          <a:bodyPr/>
          <a:lstStyle/>
          <a:p>
            <a:endParaRPr lang="nl-BE"/>
          </a:p>
        </p:txBody>
      </p:sp>
      <p:sp>
        <p:nvSpPr>
          <p:cNvPr id="9" name="Tijdelijke aanduiding voor dianummer 8">
            <a:extLst>
              <a:ext uri="{FF2B5EF4-FFF2-40B4-BE49-F238E27FC236}">
                <a16:creationId xmlns:a16="http://schemas.microsoft.com/office/drawing/2014/main" id="{BC2CE877-1AB5-5219-5331-E750DF8B7212}"/>
              </a:ext>
            </a:extLst>
          </p:cNvPr>
          <p:cNvSpPr>
            <a:spLocks noGrp="1"/>
          </p:cNvSpPr>
          <p:nvPr>
            <p:ph type="sldNum" sz="quarter" idx="12"/>
          </p:nvPr>
        </p:nvSpPr>
        <p:spPr/>
        <p:txBody>
          <a:bodyPr/>
          <a:lstStyle/>
          <a:p>
            <a:fld id="{73FA8FF3-608E-4A35-AC1D-F2A02A681AE9}" type="slidenum">
              <a:rPr lang="nl-BE" smtClean="0"/>
              <a:t>‹#›</a:t>
            </a:fld>
            <a:endParaRPr lang="nl-BE"/>
          </a:p>
        </p:txBody>
      </p:sp>
    </p:spTree>
    <p:extLst>
      <p:ext uri="{BB962C8B-B14F-4D97-AF65-F5344CB8AC3E}">
        <p14:creationId xmlns:p14="http://schemas.microsoft.com/office/powerpoint/2010/main" val="7160262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15DD5A-C047-F8D0-DA7E-19329467A082}"/>
              </a:ext>
            </a:extLst>
          </p:cNvPr>
          <p:cNvSpPr>
            <a:spLocks noGrp="1"/>
          </p:cNvSpPr>
          <p:nvPr>
            <p:ph type="title"/>
          </p:nvPr>
        </p:nvSpPr>
        <p:spPr/>
        <p:txBody>
          <a:bodyPr/>
          <a:lstStyle/>
          <a:p>
            <a:r>
              <a:rPr lang="nl-NL"/>
              <a:t>Klik om stijl te bewerken</a:t>
            </a:r>
            <a:endParaRPr lang="nl-BE"/>
          </a:p>
        </p:txBody>
      </p:sp>
      <p:sp>
        <p:nvSpPr>
          <p:cNvPr id="3" name="Tijdelijke aanduiding voor datum 2">
            <a:extLst>
              <a:ext uri="{FF2B5EF4-FFF2-40B4-BE49-F238E27FC236}">
                <a16:creationId xmlns:a16="http://schemas.microsoft.com/office/drawing/2014/main" id="{A7DD8A31-6EFC-CFB6-C096-C1FB86C634AF}"/>
              </a:ext>
            </a:extLst>
          </p:cNvPr>
          <p:cNvSpPr>
            <a:spLocks noGrp="1"/>
          </p:cNvSpPr>
          <p:nvPr>
            <p:ph type="dt" sz="half" idx="10"/>
          </p:nvPr>
        </p:nvSpPr>
        <p:spPr/>
        <p:txBody>
          <a:bodyPr/>
          <a:lstStyle/>
          <a:p>
            <a:fld id="{45C89BB1-5A5B-4779-81CE-BF22AFA9B40A}" type="datetimeFigureOut">
              <a:rPr lang="nl-BE" smtClean="0"/>
              <a:t>28/11/2025</a:t>
            </a:fld>
            <a:endParaRPr lang="nl-BE"/>
          </a:p>
        </p:txBody>
      </p:sp>
      <p:sp>
        <p:nvSpPr>
          <p:cNvPr id="4" name="Tijdelijke aanduiding voor voettekst 3">
            <a:extLst>
              <a:ext uri="{FF2B5EF4-FFF2-40B4-BE49-F238E27FC236}">
                <a16:creationId xmlns:a16="http://schemas.microsoft.com/office/drawing/2014/main" id="{D363919A-4AC8-2939-3A78-BC0128E135DF}"/>
              </a:ext>
            </a:extLst>
          </p:cNvPr>
          <p:cNvSpPr>
            <a:spLocks noGrp="1"/>
          </p:cNvSpPr>
          <p:nvPr>
            <p:ph type="ftr" sz="quarter" idx="11"/>
          </p:nvPr>
        </p:nvSpPr>
        <p:spPr/>
        <p:txBody>
          <a:bodyPr/>
          <a:lstStyle/>
          <a:p>
            <a:endParaRPr lang="nl-BE"/>
          </a:p>
        </p:txBody>
      </p:sp>
      <p:sp>
        <p:nvSpPr>
          <p:cNvPr id="5" name="Tijdelijke aanduiding voor dianummer 4">
            <a:extLst>
              <a:ext uri="{FF2B5EF4-FFF2-40B4-BE49-F238E27FC236}">
                <a16:creationId xmlns:a16="http://schemas.microsoft.com/office/drawing/2014/main" id="{E0690A0E-097A-7DDE-A49E-22FF894B76F5}"/>
              </a:ext>
            </a:extLst>
          </p:cNvPr>
          <p:cNvSpPr>
            <a:spLocks noGrp="1"/>
          </p:cNvSpPr>
          <p:nvPr>
            <p:ph type="sldNum" sz="quarter" idx="12"/>
          </p:nvPr>
        </p:nvSpPr>
        <p:spPr/>
        <p:txBody>
          <a:bodyPr/>
          <a:lstStyle/>
          <a:p>
            <a:fld id="{73FA8FF3-608E-4A35-AC1D-F2A02A681AE9}" type="slidenum">
              <a:rPr lang="nl-BE" smtClean="0"/>
              <a:t>‹#›</a:t>
            </a:fld>
            <a:endParaRPr lang="nl-BE"/>
          </a:p>
        </p:txBody>
      </p:sp>
    </p:spTree>
    <p:extLst>
      <p:ext uri="{BB962C8B-B14F-4D97-AF65-F5344CB8AC3E}">
        <p14:creationId xmlns:p14="http://schemas.microsoft.com/office/powerpoint/2010/main" val="8564860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A5ECDA8F-593F-DEC1-EB1E-019275C61E49}"/>
              </a:ext>
            </a:extLst>
          </p:cNvPr>
          <p:cNvSpPr>
            <a:spLocks noGrp="1"/>
          </p:cNvSpPr>
          <p:nvPr>
            <p:ph type="dt" sz="half" idx="10"/>
          </p:nvPr>
        </p:nvSpPr>
        <p:spPr/>
        <p:txBody>
          <a:bodyPr/>
          <a:lstStyle/>
          <a:p>
            <a:fld id="{45C89BB1-5A5B-4779-81CE-BF22AFA9B40A}" type="datetimeFigureOut">
              <a:rPr lang="nl-BE" smtClean="0"/>
              <a:t>28/11/2025</a:t>
            </a:fld>
            <a:endParaRPr lang="nl-BE"/>
          </a:p>
        </p:txBody>
      </p:sp>
      <p:sp>
        <p:nvSpPr>
          <p:cNvPr id="3" name="Tijdelijke aanduiding voor voettekst 2">
            <a:extLst>
              <a:ext uri="{FF2B5EF4-FFF2-40B4-BE49-F238E27FC236}">
                <a16:creationId xmlns:a16="http://schemas.microsoft.com/office/drawing/2014/main" id="{1A989CE3-ABEA-CBC6-17DC-301A91C446D0}"/>
              </a:ext>
            </a:extLst>
          </p:cNvPr>
          <p:cNvSpPr>
            <a:spLocks noGrp="1"/>
          </p:cNvSpPr>
          <p:nvPr>
            <p:ph type="ftr" sz="quarter" idx="11"/>
          </p:nvPr>
        </p:nvSpPr>
        <p:spPr/>
        <p:txBody>
          <a:bodyPr/>
          <a:lstStyle/>
          <a:p>
            <a:endParaRPr lang="nl-BE"/>
          </a:p>
        </p:txBody>
      </p:sp>
      <p:sp>
        <p:nvSpPr>
          <p:cNvPr id="4" name="Tijdelijke aanduiding voor dianummer 3">
            <a:extLst>
              <a:ext uri="{FF2B5EF4-FFF2-40B4-BE49-F238E27FC236}">
                <a16:creationId xmlns:a16="http://schemas.microsoft.com/office/drawing/2014/main" id="{5655E20E-9A75-6809-639D-6BF508F71D24}"/>
              </a:ext>
            </a:extLst>
          </p:cNvPr>
          <p:cNvSpPr>
            <a:spLocks noGrp="1"/>
          </p:cNvSpPr>
          <p:nvPr>
            <p:ph type="sldNum" sz="quarter" idx="12"/>
          </p:nvPr>
        </p:nvSpPr>
        <p:spPr/>
        <p:txBody>
          <a:bodyPr/>
          <a:lstStyle/>
          <a:p>
            <a:fld id="{73FA8FF3-608E-4A35-AC1D-F2A02A681AE9}" type="slidenum">
              <a:rPr lang="nl-BE" smtClean="0"/>
              <a:t>‹#›</a:t>
            </a:fld>
            <a:endParaRPr lang="nl-BE"/>
          </a:p>
        </p:txBody>
      </p:sp>
    </p:spTree>
    <p:extLst>
      <p:ext uri="{BB962C8B-B14F-4D97-AF65-F5344CB8AC3E}">
        <p14:creationId xmlns:p14="http://schemas.microsoft.com/office/powerpoint/2010/main" val="997613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E750C39-B327-A6CA-9BA1-8A6D4C157B53}"/>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endParaRPr lang="nl-BE"/>
          </a:p>
        </p:txBody>
      </p:sp>
      <p:sp>
        <p:nvSpPr>
          <p:cNvPr id="3" name="Tijdelijke aanduiding voor inhoud 2">
            <a:extLst>
              <a:ext uri="{FF2B5EF4-FFF2-40B4-BE49-F238E27FC236}">
                <a16:creationId xmlns:a16="http://schemas.microsoft.com/office/drawing/2014/main" id="{9411A3E1-63CD-AA3E-9B0E-912E88F196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tekst 3">
            <a:extLst>
              <a:ext uri="{FF2B5EF4-FFF2-40B4-BE49-F238E27FC236}">
                <a16:creationId xmlns:a16="http://schemas.microsoft.com/office/drawing/2014/main" id="{4DA25E0A-0902-85F9-601D-04F8AFDDA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70B2E31D-5342-EC7F-E643-58EE8699372D}"/>
              </a:ext>
            </a:extLst>
          </p:cNvPr>
          <p:cNvSpPr>
            <a:spLocks noGrp="1"/>
          </p:cNvSpPr>
          <p:nvPr>
            <p:ph type="dt" sz="half" idx="10"/>
          </p:nvPr>
        </p:nvSpPr>
        <p:spPr/>
        <p:txBody>
          <a:bodyPr/>
          <a:lstStyle/>
          <a:p>
            <a:fld id="{45C89BB1-5A5B-4779-81CE-BF22AFA9B40A}" type="datetimeFigureOut">
              <a:rPr lang="nl-BE" smtClean="0"/>
              <a:t>28/11/2025</a:t>
            </a:fld>
            <a:endParaRPr lang="nl-BE"/>
          </a:p>
        </p:txBody>
      </p:sp>
      <p:sp>
        <p:nvSpPr>
          <p:cNvPr id="6" name="Tijdelijke aanduiding voor voettekst 5">
            <a:extLst>
              <a:ext uri="{FF2B5EF4-FFF2-40B4-BE49-F238E27FC236}">
                <a16:creationId xmlns:a16="http://schemas.microsoft.com/office/drawing/2014/main" id="{844D4488-8B90-86E5-8C03-7E4B8FB5CB94}"/>
              </a:ext>
            </a:extLst>
          </p:cNvPr>
          <p:cNvSpPr>
            <a:spLocks noGrp="1"/>
          </p:cNvSpPr>
          <p:nvPr>
            <p:ph type="ftr" sz="quarter" idx="11"/>
          </p:nvPr>
        </p:nvSpPr>
        <p:spPr/>
        <p:txBody>
          <a:bodyPr/>
          <a:lstStyle/>
          <a:p>
            <a:endParaRPr lang="nl-BE"/>
          </a:p>
        </p:txBody>
      </p:sp>
      <p:sp>
        <p:nvSpPr>
          <p:cNvPr id="7" name="Tijdelijke aanduiding voor dianummer 6">
            <a:extLst>
              <a:ext uri="{FF2B5EF4-FFF2-40B4-BE49-F238E27FC236}">
                <a16:creationId xmlns:a16="http://schemas.microsoft.com/office/drawing/2014/main" id="{63F28CB5-5AD3-1F16-2D64-D41D4CA560B9}"/>
              </a:ext>
            </a:extLst>
          </p:cNvPr>
          <p:cNvSpPr>
            <a:spLocks noGrp="1"/>
          </p:cNvSpPr>
          <p:nvPr>
            <p:ph type="sldNum" sz="quarter" idx="12"/>
          </p:nvPr>
        </p:nvSpPr>
        <p:spPr/>
        <p:txBody>
          <a:bodyPr/>
          <a:lstStyle/>
          <a:p>
            <a:fld id="{73FA8FF3-608E-4A35-AC1D-F2A02A681AE9}" type="slidenum">
              <a:rPr lang="nl-BE" smtClean="0"/>
              <a:t>‹#›</a:t>
            </a:fld>
            <a:endParaRPr lang="nl-BE"/>
          </a:p>
        </p:txBody>
      </p:sp>
    </p:spTree>
    <p:extLst>
      <p:ext uri="{BB962C8B-B14F-4D97-AF65-F5344CB8AC3E}">
        <p14:creationId xmlns:p14="http://schemas.microsoft.com/office/powerpoint/2010/main" val="2897419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B6DB5E9-EA15-D30B-3C35-42A9BBF0876A}"/>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endParaRPr lang="nl-BE"/>
          </a:p>
        </p:txBody>
      </p:sp>
      <p:sp>
        <p:nvSpPr>
          <p:cNvPr id="3" name="Tijdelijke aanduiding voor afbeelding 2">
            <a:extLst>
              <a:ext uri="{FF2B5EF4-FFF2-40B4-BE49-F238E27FC236}">
                <a16:creationId xmlns:a16="http://schemas.microsoft.com/office/drawing/2014/main" id="{95281E37-FB05-E021-874C-01D79EEDDA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BE"/>
          </a:p>
        </p:txBody>
      </p:sp>
      <p:sp>
        <p:nvSpPr>
          <p:cNvPr id="4" name="Tijdelijke aanduiding voor tekst 3">
            <a:extLst>
              <a:ext uri="{FF2B5EF4-FFF2-40B4-BE49-F238E27FC236}">
                <a16:creationId xmlns:a16="http://schemas.microsoft.com/office/drawing/2014/main" id="{4C42E8BD-AD00-F1CA-03F5-2675F2AC1B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262E5033-4861-59E4-CE97-FFC9C32B4945}"/>
              </a:ext>
            </a:extLst>
          </p:cNvPr>
          <p:cNvSpPr>
            <a:spLocks noGrp="1"/>
          </p:cNvSpPr>
          <p:nvPr>
            <p:ph type="dt" sz="half" idx="10"/>
          </p:nvPr>
        </p:nvSpPr>
        <p:spPr/>
        <p:txBody>
          <a:bodyPr/>
          <a:lstStyle/>
          <a:p>
            <a:fld id="{45C89BB1-5A5B-4779-81CE-BF22AFA9B40A}" type="datetimeFigureOut">
              <a:rPr lang="nl-BE" smtClean="0"/>
              <a:t>28/11/2025</a:t>
            </a:fld>
            <a:endParaRPr lang="nl-BE"/>
          </a:p>
        </p:txBody>
      </p:sp>
      <p:sp>
        <p:nvSpPr>
          <p:cNvPr id="6" name="Tijdelijke aanduiding voor voettekst 5">
            <a:extLst>
              <a:ext uri="{FF2B5EF4-FFF2-40B4-BE49-F238E27FC236}">
                <a16:creationId xmlns:a16="http://schemas.microsoft.com/office/drawing/2014/main" id="{90FFDCAE-789C-84DA-F97A-AF00B6478E5D}"/>
              </a:ext>
            </a:extLst>
          </p:cNvPr>
          <p:cNvSpPr>
            <a:spLocks noGrp="1"/>
          </p:cNvSpPr>
          <p:nvPr>
            <p:ph type="ftr" sz="quarter" idx="11"/>
          </p:nvPr>
        </p:nvSpPr>
        <p:spPr/>
        <p:txBody>
          <a:bodyPr/>
          <a:lstStyle/>
          <a:p>
            <a:endParaRPr lang="nl-BE"/>
          </a:p>
        </p:txBody>
      </p:sp>
      <p:sp>
        <p:nvSpPr>
          <p:cNvPr id="7" name="Tijdelijke aanduiding voor dianummer 6">
            <a:extLst>
              <a:ext uri="{FF2B5EF4-FFF2-40B4-BE49-F238E27FC236}">
                <a16:creationId xmlns:a16="http://schemas.microsoft.com/office/drawing/2014/main" id="{33AFDC7F-2710-035E-BB0A-DDC96F4F7209}"/>
              </a:ext>
            </a:extLst>
          </p:cNvPr>
          <p:cNvSpPr>
            <a:spLocks noGrp="1"/>
          </p:cNvSpPr>
          <p:nvPr>
            <p:ph type="sldNum" sz="quarter" idx="12"/>
          </p:nvPr>
        </p:nvSpPr>
        <p:spPr/>
        <p:txBody>
          <a:bodyPr/>
          <a:lstStyle/>
          <a:p>
            <a:fld id="{73FA8FF3-608E-4A35-AC1D-F2A02A681AE9}" type="slidenum">
              <a:rPr lang="nl-BE" smtClean="0"/>
              <a:t>‹#›</a:t>
            </a:fld>
            <a:endParaRPr lang="nl-BE"/>
          </a:p>
        </p:txBody>
      </p:sp>
    </p:spTree>
    <p:extLst>
      <p:ext uri="{BB962C8B-B14F-4D97-AF65-F5344CB8AC3E}">
        <p14:creationId xmlns:p14="http://schemas.microsoft.com/office/powerpoint/2010/main" val="20899035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A3C29633-190A-0197-3DA9-EC8DFAB0FB0E}"/>
              </a:ext>
            </a:extLst>
          </p:cNvPr>
          <p:cNvSpPr>
            <a:spLocks noGrp="1"/>
          </p:cNvSpPr>
          <p:nvPr>
            <p:ph type="title"/>
          </p:nvPr>
        </p:nvSpPr>
        <p:spPr>
          <a:xfrm>
            <a:off x="838200" y="365125"/>
            <a:ext cx="10515600" cy="1007641"/>
          </a:xfrm>
          <a:prstGeom prst="rect">
            <a:avLst/>
          </a:prstGeom>
        </p:spPr>
        <p:txBody>
          <a:bodyPr vert="horz" lIns="91440" tIns="45720" rIns="91440" bIns="45720" rtlCol="0" anchor="ctr">
            <a:normAutofit/>
          </a:bodyPr>
          <a:lstStyle/>
          <a:p>
            <a:r>
              <a:rPr lang="nl-NL"/>
              <a:t>Klik om stijl te bewerken</a:t>
            </a:r>
            <a:endParaRPr lang="nl-BE"/>
          </a:p>
        </p:txBody>
      </p:sp>
      <p:sp>
        <p:nvSpPr>
          <p:cNvPr id="3" name="Tijdelijke aanduiding voor tekst 2">
            <a:extLst>
              <a:ext uri="{FF2B5EF4-FFF2-40B4-BE49-F238E27FC236}">
                <a16:creationId xmlns:a16="http://schemas.microsoft.com/office/drawing/2014/main" id="{90301B5E-4E2B-A6DB-5925-B2EC519EB6A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a:extLst>
              <a:ext uri="{FF2B5EF4-FFF2-40B4-BE49-F238E27FC236}">
                <a16:creationId xmlns:a16="http://schemas.microsoft.com/office/drawing/2014/main" id="{8796AF50-A528-B12A-96B0-868A2F2677E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5C89BB1-5A5B-4779-81CE-BF22AFA9B40A}" type="datetimeFigureOut">
              <a:rPr lang="nl-BE" smtClean="0"/>
              <a:t>28/11/2025</a:t>
            </a:fld>
            <a:endParaRPr lang="nl-BE"/>
          </a:p>
        </p:txBody>
      </p:sp>
      <p:sp>
        <p:nvSpPr>
          <p:cNvPr id="5" name="Tijdelijke aanduiding voor voettekst 4">
            <a:extLst>
              <a:ext uri="{FF2B5EF4-FFF2-40B4-BE49-F238E27FC236}">
                <a16:creationId xmlns:a16="http://schemas.microsoft.com/office/drawing/2014/main" id="{2928E766-20E7-FFEB-BB73-3728F143462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nl-BE"/>
          </a:p>
        </p:txBody>
      </p:sp>
      <p:sp>
        <p:nvSpPr>
          <p:cNvPr id="6" name="Tijdelijke aanduiding voor dianummer 5">
            <a:extLst>
              <a:ext uri="{FF2B5EF4-FFF2-40B4-BE49-F238E27FC236}">
                <a16:creationId xmlns:a16="http://schemas.microsoft.com/office/drawing/2014/main" id="{E9F1833D-C567-A08F-A4C3-DA00B204690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3FA8FF3-608E-4A35-AC1D-F2A02A681AE9}" type="slidenum">
              <a:rPr lang="nl-BE" smtClean="0"/>
              <a:t>‹#›</a:t>
            </a:fld>
            <a:endParaRPr lang="nl-BE"/>
          </a:p>
        </p:txBody>
      </p:sp>
      <p:cxnSp>
        <p:nvCxnSpPr>
          <p:cNvPr id="7" name="Straight Connector 6">
            <a:extLst>
              <a:ext uri="{FF2B5EF4-FFF2-40B4-BE49-F238E27FC236}">
                <a16:creationId xmlns:a16="http://schemas.microsoft.com/office/drawing/2014/main" id="{34DB9325-F9AB-0E8D-505A-AD1065F024E3}"/>
              </a:ext>
            </a:extLst>
          </p:cNvPr>
          <p:cNvCxnSpPr>
            <a:cxnSpLocks/>
          </p:cNvCxnSpPr>
          <p:nvPr userDrawn="1"/>
        </p:nvCxnSpPr>
        <p:spPr>
          <a:xfrm flipH="1">
            <a:off x="832857" y="1379372"/>
            <a:ext cx="10520943" cy="6606"/>
          </a:xfrm>
          <a:prstGeom prst="line">
            <a:avLst/>
          </a:prstGeom>
          <a:ln w="38100">
            <a:solidFill>
              <a:srgbClr val="074422"/>
            </a:solidFill>
          </a:ln>
        </p:spPr>
        <p:style>
          <a:lnRef idx="3">
            <a:schemeClr val="accent6"/>
          </a:lnRef>
          <a:fillRef idx="0">
            <a:schemeClr val="accent6"/>
          </a:fillRef>
          <a:effectRef idx="2">
            <a:schemeClr val="accent6"/>
          </a:effectRef>
          <a:fontRef idx="minor">
            <a:schemeClr val="tx1"/>
          </a:fontRef>
        </p:style>
      </p:cxnSp>
      <p:cxnSp>
        <p:nvCxnSpPr>
          <p:cNvPr id="8" name="Straight Connector 7">
            <a:extLst>
              <a:ext uri="{FF2B5EF4-FFF2-40B4-BE49-F238E27FC236}">
                <a16:creationId xmlns:a16="http://schemas.microsoft.com/office/drawing/2014/main" id="{B6938EE0-8464-5FE4-4025-D7C4D74A0332}"/>
              </a:ext>
            </a:extLst>
          </p:cNvPr>
          <p:cNvCxnSpPr>
            <a:cxnSpLocks/>
          </p:cNvCxnSpPr>
          <p:nvPr userDrawn="1"/>
        </p:nvCxnSpPr>
        <p:spPr>
          <a:xfrm flipH="1">
            <a:off x="853293" y="6176963"/>
            <a:ext cx="9128907" cy="0"/>
          </a:xfrm>
          <a:prstGeom prst="line">
            <a:avLst/>
          </a:prstGeom>
          <a:ln w="38100">
            <a:solidFill>
              <a:srgbClr val="074422"/>
            </a:solidFill>
          </a:ln>
        </p:spPr>
        <p:style>
          <a:lnRef idx="3">
            <a:schemeClr val="accent6"/>
          </a:lnRef>
          <a:fillRef idx="0">
            <a:schemeClr val="accent6"/>
          </a:fillRef>
          <a:effectRef idx="2">
            <a:schemeClr val="accent6"/>
          </a:effectRef>
          <a:fontRef idx="minor">
            <a:schemeClr val="tx1"/>
          </a:fontRef>
        </p:style>
      </p:cxnSp>
      <p:cxnSp>
        <p:nvCxnSpPr>
          <p:cNvPr id="9" name="Straight Connector 8">
            <a:extLst>
              <a:ext uri="{FF2B5EF4-FFF2-40B4-BE49-F238E27FC236}">
                <a16:creationId xmlns:a16="http://schemas.microsoft.com/office/drawing/2014/main" id="{5E7A888C-6579-EE81-3DA4-6DC8DFA250D4}"/>
              </a:ext>
            </a:extLst>
          </p:cNvPr>
          <p:cNvCxnSpPr>
            <a:cxnSpLocks/>
          </p:cNvCxnSpPr>
          <p:nvPr userDrawn="1"/>
        </p:nvCxnSpPr>
        <p:spPr>
          <a:xfrm flipH="1">
            <a:off x="11018520" y="6176963"/>
            <a:ext cx="335280" cy="0"/>
          </a:xfrm>
          <a:prstGeom prst="line">
            <a:avLst/>
          </a:prstGeom>
          <a:ln w="38100">
            <a:solidFill>
              <a:srgbClr val="074422"/>
            </a:solidFill>
          </a:ln>
        </p:spPr>
        <p:style>
          <a:lnRef idx="3">
            <a:schemeClr val="accent6"/>
          </a:lnRef>
          <a:fillRef idx="0">
            <a:schemeClr val="accent6"/>
          </a:fillRef>
          <a:effectRef idx="2">
            <a:schemeClr val="accent6"/>
          </a:effectRef>
          <a:fontRef idx="minor">
            <a:schemeClr val="tx1"/>
          </a:fontRef>
        </p:style>
      </p:cxnSp>
      <p:pic>
        <p:nvPicPr>
          <p:cNvPr id="10" name="Picture 9">
            <a:extLst>
              <a:ext uri="{FF2B5EF4-FFF2-40B4-BE49-F238E27FC236}">
                <a16:creationId xmlns:a16="http://schemas.microsoft.com/office/drawing/2014/main" id="{7E023A86-F80F-76D3-C672-8C771FC48894}"/>
              </a:ext>
            </a:extLst>
          </p:cNvPr>
          <p:cNvPicPr>
            <a:picLocks noChangeAspect="1"/>
          </p:cNvPicPr>
          <p:nvPr userDrawn="1"/>
        </p:nvPicPr>
        <p:blipFill>
          <a:blip r:embed="rId14"/>
          <a:stretch>
            <a:fillRect/>
          </a:stretch>
        </p:blipFill>
        <p:spPr>
          <a:xfrm>
            <a:off x="10033800" y="5710404"/>
            <a:ext cx="933119" cy="933119"/>
          </a:xfrm>
          <a:prstGeom prst="rect">
            <a:avLst/>
          </a:prstGeom>
        </p:spPr>
      </p:pic>
    </p:spTree>
    <p:extLst>
      <p:ext uri="{BB962C8B-B14F-4D97-AF65-F5344CB8AC3E}">
        <p14:creationId xmlns:p14="http://schemas.microsoft.com/office/powerpoint/2010/main" val="401530579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40.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85000"/>
            <a:lum/>
          </a:blip>
          <a:srcRect/>
          <a:stretch>
            <a:fillRect l="-1000" r="-1000"/>
          </a:stretch>
        </a:blipFill>
        <a:effectLst/>
      </p:bgPr>
    </p:bg>
    <p:spTree>
      <p:nvGrpSpPr>
        <p:cNvPr id="1" name="">
          <a:extLst>
            <a:ext uri="{FF2B5EF4-FFF2-40B4-BE49-F238E27FC236}">
              <a16:creationId xmlns:a16="http://schemas.microsoft.com/office/drawing/2014/main" id="{376B30AA-CF79-1C09-CADD-DC16011BCEC1}"/>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3783CD1-1C60-DD78-BDF0-F0646F8EEEB7}"/>
              </a:ext>
            </a:extLst>
          </p:cNvPr>
          <p:cNvSpPr>
            <a:spLocks noGrp="1"/>
          </p:cNvSpPr>
          <p:nvPr>
            <p:ph idx="1"/>
          </p:nvPr>
        </p:nvSpPr>
        <p:spPr>
          <a:xfrm>
            <a:off x="838200" y="4697362"/>
            <a:ext cx="10515600" cy="1290484"/>
          </a:xfrm>
        </p:spPr>
        <p:txBody>
          <a:bodyPr>
            <a:noAutofit/>
          </a:bodyPr>
          <a:lstStyle/>
          <a:p>
            <a:pPr marL="0" indent="0" algn="ctr">
              <a:buNone/>
            </a:pPr>
            <a:r>
              <a:rPr lang="nl-BE" sz="6000" b="1" spc="50" dirty="0">
                <a:ln w="0"/>
                <a:solidFill>
                  <a:schemeClr val="bg1"/>
                </a:solidFill>
                <a:effectLst>
                  <a:innerShdw blurRad="63500" dist="50800" dir="13500000">
                    <a:srgbClr val="000000">
                      <a:alpha val="50000"/>
                    </a:srgbClr>
                  </a:innerShdw>
                </a:effectLst>
                <a:latin typeface="Lato Black" panose="020F0A02020204030203" pitchFamily="34" charset="0"/>
              </a:rPr>
              <a:t>Sanlorenzo</a:t>
            </a:r>
            <a:endParaRPr lang="nl-BE" sz="4400" b="1" spc="50" dirty="0">
              <a:ln w="0"/>
              <a:solidFill>
                <a:schemeClr val="bg1"/>
              </a:solidFill>
              <a:effectLst>
                <a:innerShdw blurRad="63500" dist="50800" dir="13500000">
                  <a:srgbClr val="000000">
                    <a:alpha val="50000"/>
                  </a:srgbClr>
                </a:innerShdw>
              </a:effectLst>
              <a:latin typeface="Lato Black" panose="020F0A02020204030203" pitchFamily="34" charset="0"/>
            </a:endParaRPr>
          </a:p>
          <a:p>
            <a:pPr marL="0" indent="0" algn="ctr">
              <a:buNone/>
            </a:pPr>
            <a:r>
              <a:rPr lang="nl-NL" sz="1800" b="1" spc="50" dirty="0">
                <a:ln w="0"/>
                <a:solidFill>
                  <a:schemeClr val="bg2"/>
                </a:solidFill>
                <a:effectLst>
                  <a:innerShdw blurRad="63500" dist="50800" dir="13500000">
                    <a:srgbClr val="000000">
                      <a:alpha val="50000"/>
                    </a:srgbClr>
                  </a:innerShdw>
                </a:effectLst>
                <a:latin typeface="Lato" panose="020F0502020204030203" pitchFamily="34" charset="0"/>
                <a:ea typeface="Lato" panose="020F0502020204030203" pitchFamily="34" charset="0"/>
                <a:cs typeface="Lato" panose="020F0502020204030203" pitchFamily="34" charset="0"/>
              </a:rPr>
              <a:t>Liesa van Loo, Chloé De Rijck</a:t>
            </a:r>
          </a:p>
          <a:p>
            <a:pPr marL="0" indent="0" algn="ctr">
              <a:buNone/>
            </a:pPr>
            <a:endParaRPr lang="en-BE" sz="4400" b="1" spc="50">
              <a:ln w="0"/>
              <a:solidFill>
                <a:schemeClr val="bg2"/>
              </a:solidFill>
              <a:effectLst>
                <a:innerShdw blurRad="63500" dist="50800" dir="13500000">
                  <a:srgbClr val="000000">
                    <a:alpha val="50000"/>
                  </a:srgbClr>
                </a:innerShdw>
              </a:effectLst>
            </a:endParaRPr>
          </a:p>
        </p:txBody>
      </p:sp>
    </p:spTree>
    <p:extLst>
      <p:ext uri="{BB962C8B-B14F-4D97-AF65-F5344CB8AC3E}">
        <p14:creationId xmlns:p14="http://schemas.microsoft.com/office/powerpoint/2010/main" val="34234451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074F09-EE9D-59C7-36C3-72893637A3EF}"/>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2B9133E0-3B94-C63B-1A4F-2A2C26F41F49}"/>
              </a:ext>
            </a:extLst>
          </p:cNvPr>
          <p:cNvSpPr>
            <a:spLocks noGrp="1"/>
          </p:cNvSpPr>
          <p:nvPr>
            <p:ph type="title"/>
          </p:nvPr>
        </p:nvSpPr>
        <p:spPr/>
        <p:txBody>
          <a:bodyPr/>
          <a:lstStyle/>
          <a:p>
            <a:r>
              <a:rPr lang="nl-BE">
                <a:solidFill>
                  <a:srgbClr val="244337"/>
                </a:solidFill>
                <a:latin typeface="Lato Black" panose="020F0A02020204030203" pitchFamily="34" charset="0"/>
              </a:rPr>
              <a:t>Balance sheet </a:t>
            </a:r>
          </a:p>
        </p:txBody>
      </p:sp>
      <p:pic>
        <p:nvPicPr>
          <p:cNvPr id="9" name="Afbeelding 8" descr="Afbeelding met tekst, schermopname, nummer, Lettertype&#10;&#10;Door AI gegenereerde inhoud is mogelijk onjuist.">
            <a:extLst>
              <a:ext uri="{FF2B5EF4-FFF2-40B4-BE49-F238E27FC236}">
                <a16:creationId xmlns:a16="http://schemas.microsoft.com/office/drawing/2014/main" id="{D9037CF6-3DC1-8BFB-8BE9-883777086B14}"/>
              </a:ext>
            </a:extLst>
          </p:cNvPr>
          <p:cNvPicPr>
            <a:picLocks noChangeAspect="1"/>
          </p:cNvPicPr>
          <p:nvPr/>
        </p:nvPicPr>
        <p:blipFill>
          <a:blip r:embed="rId2"/>
          <a:stretch>
            <a:fillRect/>
          </a:stretch>
        </p:blipFill>
        <p:spPr>
          <a:xfrm>
            <a:off x="1468012" y="2156731"/>
            <a:ext cx="9255975" cy="2894239"/>
          </a:xfrm>
          <a:prstGeom prst="rect">
            <a:avLst/>
          </a:prstGeom>
        </p:spPr>
      </p:pic>
    </p:spTree>
    <p:extLst>
      <p:ext uri="{BB962C8B-B14F-4D97-AF65-F5344CB8AC3E}">
        <p14:creationId xmlns:p14="http://schemas.microsoft.com/office/powerpoint/2010/main" val="15536091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70E259-DCB9-0F82-28D3-88D957706426}"/>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78E73980-F58E-A6E9-57A5-F7BC66B5B4B5}"/>
              </a:ext>
            </a:extLst>
          </p:cNvPr>
          <p:cNvSpPr>
            <a:spLocks noGrp="1"/>
          </p:cNvSpPr>
          <p:nvPr>
            <p:ph type="title"/>
          </p:nvPr>
        </p:nvSpPr>
        <p:spPr/>
        <p:txBody>
          <a:bodyPr/>
          <a:lstStyle/>
          <a:p>
            <a:r>
              <a:rPr lang="nl-BE">
                <a:solidFill>
                  <a:srgbClr val="244337"/>
                </a:solidFill>
                <a:latin typeface="Lato Black" panose="020F0A02020204030203" pitchFamily="34" charset="0"/>
              </a:rPr>
              <a:t>Profitability</a:t>
            </a:r>
          </a:p>
        </p:txBody>
      </p:sp>
      <p:pic>
        <p:nvPicPr>
          <p:cNvPr id="13" name="Afbeelding 12" descr="Afbeelding met tekst, schermopname, nummer, Lettertype&#10;&#10;Door AI gegenereerde inhoud is mogelijk onjuist.">
            <a:extLst>
              <a:ext uri="{FF2B5EF4-FFF2-40B4-BE49-F238E27FC236}">
                <a16:creationId xmlns:a16="http://schemas.microsoft.com/office/drawing/2014/main" id="{E5F251C5-5FF7-A5D8-315F-9F4C92CC9E24}"/>
              </a:ext>
            </a:extLst>
          </p:cNvPr>
          <p:cNvPicPr>
            <a:picLocks noChangeAspect="1"/>
          </p:cNvPicPr>
          <p:nvPr/>
        </p:nvPicPr>
        <p:blipFill>
          <a:blip r:embed="rId3"/>
          <a:stretch>
            <a:fillRect/>
          </a:stretch>
        </p:blipFill>
        <p:spPr>
          <a:xfrm>
            <a:off x="1835728" y="2207174"/>
            <a:ext cx="8520543" cy="3037488"/>
          </a:xfrm>
          <a:prstGeom prst="rect">
            <a:avLst/>
          </a:prstGeom>
        </p:spPr>
      </p:pic>
    </p:spTree>
    <p:extLst>
      <p:ext uri="{BB962C8B-B14F-4D97-AF65-F5344CB8AC3E}">
        <p14:creationId xmlns:p14="http://schemas.microsoft.com/office/powerpoint/2010/main" val="15569532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4A0082-0C06-F23D-18F6-5BA6A9FAB085}"/>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90535FAD-3960-4ABA-F1CB-AFAADE73379F}"/>
              </a:ext>
            </a:extLst>
          </p:cNvPr>
          <p:cNvSpPr>
            <a:spLocks noGrp="1"/>
          </p:cNvSpPr>
          <p:nvPr>
            <p:ph type="title"/>
          </p:nvPr>
        </p:nvSpPr>
        <p:spPr/>
        <p:txBody>
          <a:bodyPr/>
          <a:lstStyle/>
          <a:p>
            <a:r>
              <a:rPr lang="nl-BE">
                <a:solidFill>
                  <a:srgbClr val="244337"/>
                </a:solidFill>
                <a:latin typeface="Lato Black" panose="020F0A02020204030203" pitchFamily="34" charset="0"/>
              </a:rPr>
              <a:t>Valuation</a:t>
            </a:r>
          </a:p>
        </p:txBody>
      </p:sp>
      <p:pic>
        <p:nvPicPr>
          <p:cNvPr id="11" name="Afbeelding 10" descr="Afbeelding met tekst, schermopname, Lettertype, nummer&#10;&#10;Door AI gegenereerde inhoud is mogelijk onjuist.">
            <a:extLst>
              <a:ext uri="{FF2B5EF4-FFF2-40B4-BE49-F238E27FC236}">
                <a16:creationId xmlns:a16="http://schemas.microsoft.com/office/drawing/2014/main" id="{0946C7F5-E92E-1D5D-6F7C-3B55C2319B30}"/>
              </a:ext>
            </a:extLst>
          </p:cNvPr>
          <p:cNvPicPr>
            <a:picLocks noChangeAspect="1"/>
          </p:cNvPicPr>
          <p:nvPr/>
        </p:nvPicPr>
        <p:blipFill>
          <a:blip r:embed="rId3"/>
          <a:stretch>
            <a:fillRect/>
          </a:stretch>
        </p:blipFill>
        <p:spPr>
          <a:xfrm>
            <a:off x="838200" y="2901416"/>
            <a:ext cx="5791489" cy="1526204"/>
          </a:xfrm>
          <a:prstGeom prst="rect">
            <a:avLst/>
          </a:prstGeom>
        </p:spPr>
      </p:pic>
      <p:pic>
        <p:nvPicPr>
          <p:cNvPr id="13" name="Afbeelding 12" descr="Afbeelding met tekst, schermopname, Lettertype, Perceel&#10;&#10;Door AI gegenereerde inhoud is mogelijk onjuist.">
            <a:extLst>
              <a:ext uri="{FF2B5EF4-FFF2-40B4-BE49-F238E27FC236}">
                <a16:creationId xmlns:a16="http://schemas.microsoft.com/office/drawing/2014/main" id="{E8A2E4FA-472E-F0B4-0D47-248129E41BAD}"/>
              </a:ext>
            </a:extLst>
          </p:cNvPr>
          <p:cNvPicPr>
            <a:picLocks noChangeAspect="1"/>
          </p:cNvPicPr>
          <p:nvPr/>
        </p:nvPicPr>
        <p:blipFill>
          <a:blip r:embed="rId4"/>
          <a:stretch>
            <a:fillRect/>
          </a:stretch>
        </p:blipFill>
        <p:spPr>
          <a:xfrm>
            <a:off x="6801139" y="2055595"/>
            <a:ext cx="4862843" cy="3217845"/>
          </a:xfrm>
          <a:prstGeom prst="rect">
            <a:avLst/>
          </a:prstGeom>
        </p:spPr>
      </p:pic>
    </p:spTree>
    <p:extLst>
      <p:ext uri="{BB962C8B-B14F-4D97-AF65-F5344CB8AC3E}">
        <p14:creationId xmlns:p14="http://schemas.microsoft.com/office/powerpoint/2010/main" val="9295382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3470704-4C31-6F28-566A-E60AE47BF05B}"/>
              </a:ext>
            </a:extLst>
          </p:cNvPr>
          <p:cNvSpPr>
            <a:spLocks noGrp="1"/>
          </p:cNvSpPr>
          <p:nvPr>
            <p:ph type="title"/>
          </p:nvPr>
        </p:nvSpPr>
        <p:spPr/>
        <p:txBody>
          <a:bodyPr/>
          <a:lstStyle/>
          <a:p>
            <a:r>
              <a:rPr lang="nl-BE" dirty="0">
                <a:solidFill>
                  <a:srgbClr val="244337"/>
                </a:solidFill>
                <a:latin typeface="Lato Black" panose="020F0A02020204030203" pitchFamily="34" charset="0"/>
              </a:rPr>
              <a:t>SWOT-analyze</a:t>
            </a:r>
          </a:p>
        </p:txBody>
      </p:sp>
      <p:graphicFrame>
        <p:nvGraphicFramePr>
          <p:cNvPr id="4" name="Tijdelijke aanduiding voor inhoud 3">
            <a:extLst>
              <a:ext uri="{FF2B5EF4-FFF2-40B4-BE49-F238E27FC236}">
                <a16:creationId xmlns:a16="http://schemas.microsoft.com/office/drawing/2014/main" id="{39C71FEE-085A-BFE2-EAD9-BA225D8FC458}"/>
              </a:ext>
            </a:extLst>
          </p:cNvPr>
          <p:cNvGraphicFramePr>
            <a:graphicFrameLocks noGrp="1"/>
          </p:cNvGraphicFramePr>
          <p:nvPr>
            <p:ph idx="1"/>
            <p:extLst>
              <p:ext uri="{D42A27DB-BD31-4B8C-83A1-F6EECF244321}">
                <p14:modId xmlns:p14="http://schemas.microsoft.com/office/powerpoint/2010/main" val="2811528193"/>
              </p:ext>
            </p:extLst>
          </p:nvPr>
        </p:nvGraphicFramePr>
        <p:xfrm>
          <a:off x="838200" y="1825625"/>
          <a:ext cx="10515600" cy="2717742"/>
        </p:xfrm>
        <a:graphic>
          <a:graphicData uri="http://schemas.openxmlformats.org/drawingml/2006/table">
            <a:tbl>
              <a:tblPr firstRow="1" bandRow="1">
                <a:tableStyleId>{10A1B5D5-9B99-4C35-A422-299274C87663}</a:tableStyleId>
              </a:tblPr>
              <a:tblGrid>
                <a:gridCol w="2628900">
                  <a:extLst>
                    <a:ext uri="{9D8B030D-6E8A-4147-A177-3AD203B41FA5}">
                      <a16:colId xmlns:a16="http://schemas.microsoft.com/office/drawing/2014/main" val="51406524"/>
                    </a:ext>
                  </a:extLst>
                </a:gridCol>
                <a:gridCol w="2628900">
                  <a:extLst>
                    <a:ext uri="{9D8B030D-6E8A-4147-A177-3AD203B41FA5}">
                      <a16:colId xmlns:a16="http://schemas.microsoft.com/office/drawing/2014/main" val="585514876"/>
                    </a:ext>
                  </a:extLst>
                </a:gridCol>
                <a:gridCol w="2628900">
                  <a:extLst>
                    <a:ext uri="{9D8B030D-6E8A-4147-A177-3AD203B41FA5}">
                      <a16:colId xmlns:a16="http://schemas.microsoft.com/office/drawing/2014/main" val="2816001007"/>
                    </a:ext>
                  </a:extLst>
                </a:gridCol>
                <a:gridCol w="2628900">
                  <a:extLst>
                    <a:ext uri="{9D8B030D-6E8A-4147-A177-3AD203B41FA5}">
                      <a16:colId xmlns:a16="http://schemas.microsoft.com/office/drawing/2014/main" val="3846172608"/>
                    </a:ext>
                  </a:extLst>
                </a:gridCol>
              </a:tblGrid>
              <a:tr h="695902">
                <a:tc>
                  <a:txBody>
                    <a:bodyPr/>
                    <a:lstStyle/>
                    <a:p>
                      <a:pPr algn="ctr"/>
                      <a:r>
                        <a:rPr lang="nl-BE" i="1" dirty="0">
                          <a:latin typeface="Cambria" panose="02040503050406030204" pitchFamily="18" charset="0"/>
                        </a:rPr>
                        <a:t>Strengths</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9BBB59"/>
                    </a:solidFill>
                  </a:tcPr>
                </a:tc>
                <a:tc>
                  <a:txBody>
                    <a:bodyPr/>
                    <a:lstStyle/>
                    <a:p>
                      <a:pPr algn="ctr"/>
                      <a:r>
                        <a:rPr lang="nl-BE" i="1" dirty="0">
                          <a:latin typeface="Cambria" panose="02040503050406030204" pitchFamily="18" charset="0"/>
                        </a:rPr>
                        <a:t>Weaknesses</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9BBB59"/>
                    </a:solidFill>
                  </a:tcPr>
                </a:tc>
                <a:tc>
                  <a:txBody>
                    <a:bodyPr/>
                    <a:lstStyle/>
                    <a:p>
                      <a:pPr algn="ctr"/>
                      <a:r>
                        <a:rPr lang="nl-BE" i="1" dirty="0">
                          <a:latin typeface="Cambria" panose="02040503050406030204" pitchFamily="18" charset="0"/>
                        </a:rPr>
                        <a:t>Opportunities</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9BBB59"/>
                    </a:solidFill>
                  </a:tcPr>
                </a:tc>
                <a:tc>
                  <a:txBody>
                    <a:bodyPr/>
                    <a:lstStyle/>
                    <a:p>
                      <a:pPr algn="ctr"/>
                      <a:r>
                        <a:rPr lang="nl-BE" i="1" dirty="0">
                          <a:latin typeface="Cambria" panose="02040503050406030204" pitchFamily="18" charset="0"/>
                        </a:rPr>
                        <a:t>Threats</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9BBB59"/>
                    </a:solidFill>
                  </a:tcPr>
                </a:tc>
                <a:extLst>
                  <a:ext uri="{0D108BD9-81ED-4DB2-BD59-A6C34878D82A}">
                    <a16:rowId xmlns:a16="http://schemas.microsoft.com/office/drawing/2014/main" val="2068113622"/>
                  </a:ext>
                </a:extLst>
              </a:tr>
              <a:tr h="370840">
                <a:tc>
                  <a:txBody>
                    <a:bodyPr/>
                    <a:lstStyle/>
                    <a:p>
                      <a:r>
                        <a:rPr lang="nl-BE"/>
                        <a:t>Competitievoordeel</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6E3BC"/>
                    </a:solidFill>
                  </a:tcPr>
                </a:tc>
                <a:tc>
                  <a:txBody>
                    <a:bodyPr/>
                    <a:lstStyle/>
                    <a:p>
                      <a:r>
                        <a:rPr lang="nl-BE" dirty="0"/>
                        <a:t>Voorschotten </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6E3BC"/>
                    </a:solidFill>
                  </a:tcPr>
                </a:tc>
                <a:tc>
                  <a:txBody>
                    <a:bodyPr/>
                    <a:lstStyle/>
                    <a:p>
                      <a:r>
                        <a:rPr lang="nl-BE" dirty="0"/>
                        <a:t>Toekomst gericht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6E3BC"/>
                    </a:solidFill>
                  </a:tcPr>
                </a:tc>
                <a:tc>
                  <a:txBody>
                    <a:bodyPr/>
                    <a:lstStyle/>
                    <a:p>
                      <a:r>
                        <a:rPr lang="nl-BE" dirty="0"/>
                        <a:t>Zware neergang economie</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6E3BC"/>
                    </a:solidFill>
                  </a:tcPr>
                </a:tc>
                <a:extLst>
                  <a:ext uri="{0D108BD9-81ED-4DB2-BD59-A6C34878D82A}">
                    <a16:rowId xmlns:a16="http://schemas.microsoft.com/office/drawing/2014/main" val="1979180268"/>
                  </a:ext>
                </a:extLst>
              </a:tr>
              <a:tr h="370840">
                <a:tc>
                  <a:txBody>
                    <a:bodyPr/>
                    <a:lstStyle/>
                    <a:p>
                      <a:r>
                        <a:rPr lang="nl-BE"/>
                        <a:t>Reputatie</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AF1DD"/>
                    </a:solidFill>
                  </a:tcPr>
                </a:tc>
                <a:tc>
                  <a:txBody>
                    <a:bodyPr/>
                    <a:lstStyle/>
                    <a:p>
                      <a:r>
                        <a:rPr lang="nl-BE" dirty="0"/>
                        <a:t>Luxe-wereld</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AF1DD"/>
                    </a:solidFill>
                  </a:tcPr>
                </a:tc>
                <a:tc>
                  <a:txBody>
                    <a:bodyPr/>
                    <a:lstStyle/>
                    <a:p>
                      <a:r>
                        <a:rPr lang="nl-BE" dirty="0"/>
                        <a:t>Nieuwe modellen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AF1DD"/>
                    </a:solidFill>
                  </a:tcPr>
                </a:tc>
                <a:tc>
                  <a:txBody>
                    <a:bodyPr/>
                    <a:lstStyle/>
                    <a:p>
                      <a:r>
                        <a:rPr lang="nl-BE" dirty="0"/>
                        <a:t>Zware prijsstijging materialen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AF1DD"/>
                    </a:solidFill>
                  </a:tcPr>
                </a:tc>
                <a:extLst>
                  <a:ext uri="{0D108BD9-81ED-4DB2-BD59-A6C34878D82A}">
                    <a16:rowId xmlns:a16="http://schemas.microsoft.com/office/drawing/2014/main" val="2414703520"/>
                  </a:ext>
                </a:extLst>
              </a:tr>
              <a:tr h="370840">
                <a:tc>
                  <a:txBody>
                    <a:bodyPr/>
                    <a:lstStyle/>
                    <a:p>
                      <a:pPr marL="0" algn="l" defTabSz="914400" rtl="0" eaLnBrk="1" latinLnBrk="0" hangingPunct="1"/>
                      <a:r>
                        <a:rPr lang="nl-BE" sz="1800" kern="1200">
                          <a:solidFill>
                            <a:schemeClr val="dk1"/>
                          </a:solidFill>
                          <a:latin typeface="+mn-lt"/>
                          <a:ea typeface="+mn-ea"/>
                          <a:cs typeface="+mn-cs"/>
                        </a:rPr>
                        <a:t>Materialenkeuze</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6E3BC"/>
                    </a:solidFill>
                  </a:tcPr>
                </a:tc>
                <a:tc>
                  <a:txBody>
                    <a:bodyPr/>
                    <a:lstStyle/>
                    <a:p>
                      <a:pPr marL="0" algn="l" defTabSz="914400" rtl="0" eaLnBrk="1" latinLnBrk="0" hangingPunct="1"/>
                      <a:endParaRPr lang="nl-BE" sz="1800" kern="1200" dirty="0">
                        <a:solidFill>
                          <a:schemeClr val="dk1"/>
                        </a:solidFill>
                        <a:latin typeface="+mn-lt"/>
                        <a:ea typeface="+mn-ea"/>
                        <a:cs typeface="+mn-cs"/>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6E3BC"/>
                    </a:solidFill>
                  </a:tcPr>
                </a:tc>
                <a:tc>
                  <a:txBody>
                    <a:bodyPr/>
                    <a:lstStyle/>
                    <a:p>
                      <a:pPr marL="0" algn="l" defTabSz="914400" rtl="0" eaLnBrk="1" latinLnBrk="0" hangingPunct="1"/>
                      <a:r>
                        <a:rPr lang="nl-BE" sz="1800" kern="1200">
                          <a:solidFill>
                            <a:schemeClr val="dk1"/>
                          </a:solidFill>
                          <a:latin typeface="+mn-lt"/>
                          <a:ea typeface="+mn-ea"/>
                          <a:cs typeface="+mn-cs"/>
                        </a:rPr>
                        <a:t>Vergroening</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6E3BC"/>
                    </a:solidFill>
                  </a:tcPr>
                </a:tc>
                <a:tc>
                  <a:txBody>
                    <a:bodyPr/>
                    <a:lstStyle/>
                    <a:p>
                      <a:pPr marL="0" algn="l" defTabSz="914400" rtl="0" eaLnBrk="1" latinLnBrk="0" hangingPunct="1"/>
                      <a:endParaRPr lang="nl-BE" sz="1800" kern="1200" dirty="0">
                        <a:solidFill>
                          <a:schemeClr val="dk1"/>
                        </a:solidFill>
                        <a:latin typeface="+mn-lt"/>
                        <a:ea typeface="+mn-ea"/>
                        <a:cs typeface="+mn-cs"/>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6E3BC"/>
                    </a:solidFill>
                  </a:tcPr>
                </a:tc>
                <a:extLst>
                  <a:ext uri="{0D108BD9-81ED-4DB2-BD59-A6C34878D82A}">
                    <a16:rowId xmlns:a16="http://schemas.microsoft.com/office/drawing/2014/main" val="1531893084"/>
                  </a:ext>
                </a:extLst>
              </a:tr>
              <a:tr h="370840">
                <a:tc>
                  <a:txBody>
                    <a:bodyPr/>
                    <a:lstStyle/>
                    <a:p>
                      <a:endParaRPr lang="nl-BE"/>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AF1DD"/>
                    </a:solidFill>
                  </a:tcPr>
                </a:tc>
                <a:tc>
                  <a:txBody>
                    <a:bodyPr/>
                    <a:lstStyle/>
                    <a:p>
                      <a:endParaRPr lang="nl-BE"/>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AF1DD"/>
                    </a:solidFill>
                  </a:tcPr>
                </a:tc>
                <a:tc>
                  <a:txBody>
                    <a:bodyPr/>
                    <a:lstStyle/>
                    <a:p>
                      <a:r>
                        <a:rPr lang="nl-BE" dirty="0"/>
                        <a:t>Nautor Swan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AF1DD"/>
                    </a:solidFill>
                  </a:tcPr>
                </a:tc>
                <a:tc>
                  <a:txBody>
                    <a:bodyPr/>
                    <a:lstStyle/>
                    <a:p>
                      <a:endParaRPr lang="nl-BE"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AF1DD"/>
                    </a:solidFill>
                  </a:tcPr>
                </a:tc>
                <a:extLst>
                  <a:ext uri="{0D108BD9-81ED-4DB2-BD59-A6C34878D82A}">
                    <a16:rowId xmlns:a16="http://schemas.microsoft.com/office/drawing/2014/main" val="2943521175"/>
                  </a:ext>
                </a:extLst>
              </a:tr>
            </a:tbl>
          </a:graphicData>
        </a:graphic>
      </p:graphicFrame>
    </p:spTree>
    <p:extLst>
      <p:ext uri="{BB962C8B-B14F-4D97-AF65-F5344CB8AC3E}">
        <p14:creationId xmlns:p14="http://schemas.microsoft.com/office/powerpoint/2010/main" val="21619524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421BCC-E42C-8403-CCF3-2080A4C5FAA1}"/>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4E2356B6-26D0-FEB0-DF59-73186CF50E58}"/>
              </a:ext>
            </a:extLst>
          </p:cNvPr>
          <p:cNvSpPr>
            <a:spLocks noGrp="1"/>
          </p:cNvSpPr>
          <p:nvPr>
            <p:ph type="title"/>
          </p:nvPr>
        </p:nvSpPr>
        <p:spPr/>
        <p:txBody>
          <a:bodyPr/>
          <a:lstStyle/>
          <a:p>
            <a:r>
              <a:rPr lang="nl-BE" dirty="0">
                <a:solidFill>
                  <a:srgbClr val="244337"/>
                </a:solidFill>
                <a:latin typeface="Lato Black" panose="020F0A02020204030203" pitchFamily="34" charset="0"/>
              </a:rPr>
              <a:t>Aankoopvoorstel</a:t>
            </a:r>
          </a:p>
        </p:txBody>
      </p:sp>
      <p:sp>
        <p:nvSpPr>
          <p:cNvPr id="3" name="Tijdelijke aanduiding voor inhoud 2">
            <a:extLst>
              <a:ext uri="{FF2B5EF4-FFF2-40B4-BE49-F238E27FC236}">
                <a16:creationId xmlns:a16="http://schemas.microsoft.com/office/drawing/2014/main" id="{7FE8946E-FDC4-F36C-7A94-880D3BF5622D}"/>
              </a:ext>
            </a:extLst>
          </p:cNvPr>
          <p:cNvSpPr>
            <a:spLocks noGrp="1"/>
          </p:cNvSpPr>
          <p:nvPr>
            <p:ph idx="1"/>
          </p:nvPr>
        </p:nvSpPr>
        <p:spPr/>
        <p:txBody>
          <a:bodyPr/>
          <a:lstStyle/>
          <a:p>
            <a:pPr>
              <a:spcAft>
                <a:spcPts val="1200"/>
              </a:spcAft>
            </a:pPr>
            <a:r>
              <a:rPr lang="nl-BE" dirty="0"/>
              <a:t>Ons voorstel is om 40 aandelen aan te kopen aan marktprijs </a:t>
            </a:r>
          </a:p>
          <a:p>
            <a:pPr>
              <a:spcAft>
                <a:spcPts val="1200"/>
              </a:spcAft>
            </a:pPr>
            <a:r>
              <a:rPr lang="nl-BE" dirty="0"/>
              <a:t>Komt neer op een totaal positie van 1210 euro</a:t>
            </a:r>
          </a:p>
        </p:txBody>
      </p:sp>
    </p:spTree>
    <p:extLst>
      <p:ext uri="{BB962C8B-B14F-4D97-AF65-F5344CB8AC3E}">
        <p14:creationId xmlns:p14="http://schemas.microsoft.com/office/powerpoint/2010/main" val="30687832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85000"/>
            <a:lum/>
          </a:blip>
          <a:srcRect/>
          <a:stretch>
            <a:fillRect l="-1000" r="-1000"/>
          </a:stretch>
        </a:blipFill>
        <a:effectLst/>
      </p:bgPr>
    </p:bg>
    <p:spTree>
      <p:nvGrpSpPr>
        <p:cNvPr id="1" name="">
          <a:extLst>
            <a:ext uri="{FF2B5EF4-FFF2-40B4-BE49-F238E27FC236}">
              <a16:creationId xmlns:a16="http://schemas.microsoft.com/office/drawing/2014/main" id="{6F3AD3FD-151D-87EB-76FD-CF82CDAB5573}"/>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C0B0FD-9312-AFE6-9006-48A22A2A7299}"/>
              </a:ext>
            </a:extLst>
          </p:cNvPr>
          <p:cNvSpPr>
            <a:spLocks noGrp="1"/>
          </p:cNvSpPr>
          <p:nvPr>
            <p:ph idx="1"/>
          </p:nvPr>
        </p:nvSpPr>
        <p:spPr>
          <a:xfrm>
            <a:off x="838200" y="4697362"/>
            <a:ext cx="10515600" cy="1290484"/>
          </a:xfrm>
        </p:spPr>
        <p:txBody>
          <a:bodyPr>
            <a:noAutofit/>
          </a:bodyPr>
          <a:lstStyle/>
          <a:p>
            <a:pPr marL="0" indent="0" algn="ctr">
              <a:buNone/>
            </a:pPr>
            <a:r>
              <a:rPr lang="nl-BE" sz="6000" b="1" spc="50" dirty="0">
                <a:ln w="0"/>
                <a:solidFill>
                  <a:schemeClr val="bg1"/>
                </a:solidFill>
                <a:effectLst>
                  <a:innerShdw blurRad="63500" dist="50800" dir="13500000">
                    <a:srgbClr val="000000">
                      <a:alpha val="50000"/>
                    </a:srgbClr>
                  </a:innerShdw>
                </a:effectLst>
                <a:latin typeface="Lato Black" panose="020F0A02020204030203" pitchFamily="34" charset="0"/>
              </a:rPr>
              <a:t>Sanlorenzo</a:t>
            </a:r>
            <a:endParaRPr lang="nl-BE" sz="4400" b="1" spc="50" dirty="0">
              <a:ln w="0"/>
              <a:solidFill>
                <a:schemeClr val="bg1"/>
              </a:solidFill>
              <a:effectLst>
                <a:innerShdw blurRad="63500" dist="50800" dir="13500000">
                  <a:srgbClr val="000000">
                    <a:alpha val="50000"/>
                  </a:srgbClr>
                </a:innerShdw>
              </a:effectLst>
              <a:latin typeface="Lato Black" panose="020F0A02020204030203" pitchFamily="34" charset="0"/>
            </a:endParaRPr>
          </a:p>
          <a:p>
            <a:pPr marL="0" indent="0" algn="ctr">
              <a:buNone/>
            </a:pPr>
            <a:r>
              <a:rPr lang="nl-NL" sz="1800" b="1" spc="50" dirty="0">
                <a:ln w="0"/>
                <a:solidFill>
                  <a:schemeClr val="bg2"/>
                </a:solidFill>
                <a:effectLst>
                  <a:innerShdw blurRad="63500" dist="50800" dir="13500000">
                    <a:srgbClr val="000000">
                      <a:alpha val="50000"/>
                    </a:srgbClr>
                  </a:innerShdw>
                </a:effectLst>
                <a:latin typeface="Lato" panose="020F0502020204030203" pitchFamily="34" charset="0"/>
                <a:ea typeface="Lato" panose="020F0502020204030203" pitchFamily="34" charset="0"/>
                <a:cs typeface="Lato" panose="020F0502020204030203" pitchFamily="34" charset="0"/>
              </a:rPr>
              <a:t>Liesa van Loo, Chloé De Rijck</a:t>
            </a:r>
          </a:p>
          <a:p>
            <a:pPr marL="0" indent="0" algn="ctr">
              <a:buNone/>
            </a:pPr>
            <a:endParaRPr lang="en-BE" sz="4400" b="1" spc="50">
              <a:ln w="0"/>
              <a:solidFill>
                <a:schemeClr val="bg2"/>
              </a:solidFill>
              <a:effectLst>
                <a:innerShdw blurRad="63500" dist="50800" dir="13500000">
                  <a:srgbClr val="000000">
                    <a:alpha val="50000"/>
                  </a:srgbClr>
                </a:innerShdw>
              </a:effectLst>
            </a:endParaRPr>
          </a:p>
        </p:txBody>
      </p:sp>
    </p:spTree>
    <p:extLst>
      <p:ext uri="{BB962C8B-B14F-4D97-AF65-F5344CB8AC3E}">
        <p14:creationId xmlns:p14="http://schemas.microsoft.com/office/powerpoint/2010/main" val="23747963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A9B099-3678-56D7-4D13-0036810034D9}"/>
              </a:ext>
            </a:extLst>
          </p:cNvPr>
          <p:cNvSpPr>
            <a:spLocks noGrp="1"/>
          </p:cNvSpPr>
          <p:nvPr>
            <p:ph type="ctrTitle"/>
          </p:nvPr>
        </p:nvSpPr>
        <p:spPr>
          <a:xfrm>
            <a:off x="865239" y="1854201"/>
            <a:ext cx="10491020" cy="1322632"/>
          </a:xfrm>
        </p:spPr>
        <p:txBody>
          <a:bodyPr>
            <a:normAutofit/>
          </a:bodyPr>
          <a:lstStyle/>
          <a:p>
            <a:r>
              <a:rPr lang="nl-BE" sz="7200" b="1" cap="all" err="1">
                <a:ln>
                  <a:solidFill>
                    <a:sysClr val="windowText" lastClr="000000"/>
                  </a:solidFill>
                </a:ln>
                <a:solidFill>
                  <a:schemeClr val="bg1"/>
                </a:solidFill>
                <a:latin typeface="Lato Black" panose="020F0A02020204030203" pitchFamily="34" charset="0"/>
              </a:rPr>
              <a:t>EXor</a:t>
            </a:r>
            <a:endParaRPr lang="nl-BE" sz="7200" b="1" cap="all">
              <a:ln>
                <a:solidFill>
                  <a:sysClr val="windowText" lastClr="000000"/>
                </a:solidFill>
              </a:ln>
              <a:solidFill>
                <a:schemeClr val="bg1"/>
              </a:solidFill>
              <a:latin typeface="Lato Black" panose="020F0A02020204030203" pitchFamily="34" charset="0"/>
            </a:endParaRPr>
          </a:p>
        </p:txBody>
      </p:sp>
      <p:sp>
        <p:nvSpPr>
          <p:cNvPr id="3" name="Ondertitel 2">
            <a:extLst>
              <a:ext uri="{FF2B5EF4-FFF2-40B4-BE49-F238E27FC236}">
                <a16:creationId xmlns:a16="http://schemas.microsoft.com/office/drawing/2014/main" id="{7DB8EF02-DF1E-4CA0-A16A-719DCC97ED5B}"/>
              </a:ext>
            </a:extLst>
          </p:cNvPr>
          <p:cNvSpPr>
            <a:spLocks noGrp="1"/>
          </p:cNvSpPr>
          <p:nvPr>
            <p:ph type="subTitle" idx="1"/>
          </p:nvPr>
        </p:nvSpPr>
        <p:spPr>
          <a:xfrm>
            <a:off x="865239" y="3602038"/>
            <a:ext cx="10491020" cy="1655762"/>
          </a:xfrm>
        </p:spPr>
        <p:txBody>
          <a:bodyPr>
            <a:normAutofit fontScale="92500"/>
          </a:bodyPr>
          <a:lstStyle/>
          <a:p>
            <a:r>
              <a:rPr lang="nl-BE" sz="4300" cap="small">
                <a:ln w="3175">
                  <a:noFill/>
                </a:ln>
                <a:solidFill>
                  <a:schemeClr val="bg1"/>
                </a:solidFill>
                <a:latin typeface="Lato" panose="020F0502020204030203" pitchFamily="34" charset="0"/>
              </a:rPr>
              <a:t>Marie, Marte, Lauren, Jari, Xander en Gilles </a:t>
            </a:r>
          </a:p>
          <a:p>
            <a:r>
              <a:rPr lang="nl-BE" sz="4400" cap="small">
                <a:ln w="3175">
                  <a:noFill/>
                </a:ln>
                <a:solidFill>
                  <a:schemeClr val="bg1"/>
                </a:solidFill>
                <a:latin typeface="Lato" panose="020F0502020204030203" pitchFamily="34" charset="0"/>
              </a:rPr>
              <a:t>2025-2026</a:t>
            </a:r>
          </a:p>
        </p:txBody>
      </p:sp>
      <p:pic>
        <p:nvPicPr>
          <p:cNvPr id="5" name="Picture 4">
            <a:extLst>
              <a:ext uri="{FF2B5EF4-FFF2-40B4-BE49-F238E27FC236}">
                <a16:creationId xmlns:a16="http://schemas.microsoft.com/office/drawing/2014/main" id="{B6EC986C-70B2-25D5-A1FA-DDBC7ECCA5C6}"/>
              </a:ext>
            </a:extLst>
          </p:cNvPr>
          <p:cNvPicPr>
            <a:picLocks noChangeAspect="1"/>
          </p:cNvPicPr>
          <p:nvPr/>
        </p:nvPicPr>
        <p:blipFill>
          <a:blip r:embed="rId3"/>
          <a:stretch>
            <a:fillRect/>
          </a:stretch>
        </p:blipFill>
        <p:spPr>
          <a:xfrm>
            <a:off x="-19413" y="0"/>
            <a:ext cx="12230826" cy="6857999"/>
          </a:xfrm>
          <a:prstGeom prst="rect">
            <a:avLst/>
          </a:prstGeom>
        </p:spPr>
      </p:pic>
    </p:spTree>
    <p:extLst>
      <p:ext uri="{BB962C8B-B14F-4D97-AF65-F5344CB8AC3E}">
        <p14:creationId xmlns:p14="http://schemas.microsoft.com/office/powerpoint/2010/main" val="9482464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F476F-A227-38A9-3358-2C28E2B90495}"/>
              </a:ext>
            </a:extLst>
          </p:cNvPr>
          <p:cNvSpPr>
            <a:spLocks noGrp="1"/>
          </p:cNvSpPr>
          <p:nvPr>
            <p:ph type="title"/>
          </p:nvPr>
        </p:nvSpPr>
        <p:spPr/>
        <p:txBody>
          <a:bodyPr/>
          <a:lstStyle/>
          <a:p>
            <a:r>
              <a:rPr lang="nl-BE">
                <a:solidFill>
                  <a:srgbClr val="244337"/>
                </a:solidFill>
                <a:latin typeface="Lato Black" panose="020F0A02020204030203" pitchFamily="34" charset="0"/>
              </a:rPr>
              <a:t>Compositie</a:t>
            </a:r>
            <a:endParaRPr lang="en-BE">
              <a:solidFill>
                <a:srgbClr val="244337"/>
              </a:solidFill>
              <a:latin typeface="Lato Black" panose="020F0A02020204030203" pitchFamily="34" charset="0"/>
            </a:endParaRPr>
          </a:p>
        </p:txBody>
      </p:sp>
      <p:pic>
        <p:nvPicPr>
          <p:cNvPr id="7" name="Content Placeholder 6">
            <a:extLst>
              <a:ext uri="{FF2B5EF4-FFF2-40B4-BE49-F238E27FC236}">
                <a16:creationId xmlns:a16="http://schemas.microsoft.com/office/drawing/2014/main" id="{6113A79E-AF5A-FFB2-6051-2D85FFED0572}"/>
              </a:ext>
            </a:extLst>
          </p:cNvPr>
          <p:cNvPicPr>
            <a:picLocks noGrp="1" noChangeAspect="1"/>
          </p:cNvPicPr>
          <p:nvPr>
            <p:ph idx="1"/>
          </p:nvPr>
        </p:nvPicPr>
        <p:blipFill>
          <a:blip r:embed="rId3"/>
          <a:stretch>
            <a:fillRect/>
          </a:stretch>
        </p:blipFill>
        <p:spPr>
          <a:xfrm>
            <a:off x="735980" y="1441006"/>
            <a:ext cx="8636620" cy="4714536"/>
          </a:xfrm>
          <a:prstGeom prst="rect">
            <a:avLst/>
          </a:prstGeom>
        </p:spPr>
      </p:pic>
    </p:spTree>
    <p:extLst>
      <p:ext uri="{BB962C8B-B14F-4D97-AF65-F5344CB8AC3E}">
        <p14:creationId xmlns:p14="http://schemas.microsoft.com/office/powerpoint/2010/main" val="8854496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82FD7-8840-7143-432C-394FBDB6AE1C}"/>
              </a:ext>
            </a:extLst>
          </p:cNvPr>
          <p:cNvSpPr>
            <a:spLocks noGrp="1"/>
          </p:cNvSpPr>
          <p:nvPr>
            <p:ph type="title"/>
          </p:nvPr>
        </p:nvSpPr>
        <p:spPr/>
        <p:txBody>
          <a:bodyPr/>
          <a:lstStyle/>
          <a:p>
            <a:r>
              <a:rPr lang="nl-BE">
                <a:solidFill>
                  <a:srgbClr val="244337"/>
                </a:solidFill>
                <a:latin typeface="Lato Black" panose="020F0A02020204030203" pitchFamily="34" charset="0"/>
              </a:rPr>
              <a:t>Waarom Exor?</a:t>
            </a:r>
            <a:endParaRPr lang="en-BE"/>
          </a:p>
        </p:txBody>
      </p:sp>
      <p:sp>
        <p:nvSpPr>
          <p:cNvPr id="3" name="Content Placeholder 2">
            <a:extLst>
              <a:ext uri="{FF2B5EF4-FFF2-40B4-BE49-F238E27FC236}">
                <a16:creationId xmlns:a16="http://schemas.microsoft.com/office/drawing/2014/main" id="{EF2455F3-BB7B-79EE-1A38-C0AAA5C3A61C}"/>
              </a:ext>
            </a:extLst>
          </p:cNvPr>
          <p:cNvSpPr>
            <a:spLocks noGrp="1"/>
          </p:cNvSpPr>
          <p:nvPr>
            <p:ph idx="1"/>
          </p:nvPr>
        </p:nvSpPr>
        <p:spPr/>
        <p:txBody>
          <a:bodyPr vert="horz" lIns="91440" tIns="45720" rIns="91440" bIns="45720" rtlCol="0" anchor="t">
            <a:normAutofit/>
          </a:bodyPr>
          <a:lstStyle/>
          <a:p>
            <a:r>
              <a:rPr lang="en-GB"/>
              <a:t>Grootste </a:t>
            </a:r>
            <a:r>
              <a:rPr lang="en-GB" err="1"/>
              <a:t>voordeel</a:t>
            </a:r>
            <a:r>
              <a:rPr lang="en-GB"/>
              <a:t>: 56,3% discount</a:t>
            </a:r>
          </a:p>
          <a:p>
            <a:r>
              <a:rPr lang="en-GB"/>
              <a:t>D</a:t>
            </a:r>
            <a:r>
              <a:rPr lang="en-BE"/>
              <a:t>iversificatievoordeel (verschillende sectoren)</a:t>
            </a:r>
          </a:p>
          <a:p>
            <a:r>
              <a:rPr lang="en-BE"/>
              <a:t>LT visie: zie ook stijgende waarde NAV</a:t>
            </a:r>
          </a:p>
          <a:p>
            <a:pPr marL="0" indent="0">
              <a:buNone/>
            </a:pPr>
            <a:endParaRPr lang="en-BE"/>
          </a:p>
          <a:p>
            <a:endParaRPr lang="en-BE"/>
          </a:p>
        </p:txBody>
      </p:sp>
    </p:spTree>
    <p:extLst>
      <p:ext uri="{BB962C8B-B14F-4D97-AF65-F5344CB8AC3E}">
        <p14:creationId xmlns:p14="http://schemas.microsoft.com/office/powerpoint/2010/main" val="25032538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4CBB2-8EE2-AD7F-074A-8DADD3F0C1C5}"/>
              </a:ext>
            </a:extLst>
          </p:cNvPr>
          <p:cNvSpPr>
            <a:spLocks noGrp="1"/>
          </p:cNvSpPr>
          <p:nvPr>
            <p:ph type="title"/>
          </p:nvPr>
        </p:nvSpPr>
        <p:spPr>
          <a:xfrm>
            <a:off x="839788" y="457200"/>
            <a:ext cx="4581298" cy="814483"/>
          </a:xfrm>
        </p:spPr>
        <p:txBody>
          <a:bodyPr anchor="b">
            <a:normAutofit fontScale="90000"/>
          </a:bodyPr>
          <a:lstStyle/>
          <a:p>
            <a:r>
              <a:rPr lang="nl-BE">
                <a:solidFill>
                  <a:srgbClr val="244337"/>
                </a:solidFill>
                <a:latin typeface="Lato Black" panose="020F0A02020204030203" pitchFamily="34" charset="0"/>
              </a:rPr>
              <a:t>Grootste voordeel: 53% korting 2025</a:t>
            </a:r>
            <a:endParaRPr lang="en-BE"/>
          </a:p>
        </p:txBody>
      </p:sp>
      <p:pic>
        <p:nvPicPr>
          <p:cNvPr id="4" name="Content Placeholder 3">
            <a:extLst>
              <a:ext uri="{FF2B5EF4-FFF2-40B4-BE49-F238E27FC236}">
                <a16:creationId xmlns:a16="http://schemas.microsoft.com/office/drawing/2014/main" id="{F08B7A35-B20E-FA96-18E8-100B9BDA2139}"/>
              </a:ext>
            </a:extLst>
          </p:cNvPr>
          <p:cNvPicPr>
            <a:picLocks noGrp="1" noChangeAspect="1"/>
          </p:cNvPicPr>
          <p:nvPr>
            <p:ph idx="1"/>
          </p:nvPr>
        </p:nvPicPr>
        <p:blipFill>
          <a:blip r:embed="rId3"/>
          <a:stretch>
            <a:fillRect/>
          </a:stretch>
        </p:blipFill>
        <p:spPr>
          <a:xfrm>
            <a:off x="4808310" y="896471"/>
            <a:ext cx="6902818" cy="4814714"/>
          </a:xfrm>
          <a:prstGeom prst="rect">
            <a:avLst/>
          </a:prstGeom>
          <a:noFill/>
        </p:spPr>
      </p:pic>
      <mc:AlternateContent xmlns:mc="http://schemas.openxmlformats.org/markup-compatibility/2006" xmlns:a14="http://schemas.microsoft.com/office/drawing/2010/main">
        <mc:Choice Requires="a14">
          <p:sp>
            <p:nvSpPr>
              <p:cNvPr id="9" name="Text Placeholder 3">
                <a:extLst>
                  <a:ext uri="{FF2B5EF4-FFF2-40B4-BE49-F238E27FC236}">
                    <a16:creationId xmlns:a16="http://schemas.microsoft.com/office/drawing/2014/main" id="{09AE9E90-08D7-0B08-E541-68D423C5FCF3}"/>
                  </a:ext>
                </a:extLst>
              </p:cNvPr>
              <p:cNvSpPr>
                <a:spLocks noGrp="1"/>
              </p:cNvSpPr>
              <p:nvPr>
                <p:ph type="body" sz="half" idx="2"/>
              </p:nvPr>
            </p:nvSpPr>
            <p:spPr>
              <a:xfrm>
                <a:off x="839788" y="1563880"/>
                <a:ext cx="3932237" cy="4305108"/>
              </a:xfrm>
            </p:spPr>
            <p:txBody>
              <a:bodyPr>
                <a:normAutofit lnSpcReduction="10000"/>
              </a:bodyPr>
              <a:lstStyle/>
              <a:p>
                <a:r>
                  <a:rPr lang="en-US" sz="2000" err="1"/>
                  <a:t>Formule</a:t>
                </a:r>
                <a:r>
                  <a:rPr lang="en-US" sz="1800"/>
                  <a:t>:  </a:t>
                </a:r>
                <a14:m>
                  <m:oMath xmlns:m="http://schemas.openxmlformats.org/officeDocument/2006/math">
                    <m:f>
                      <m:fPr>
                        <m:ctrlPr>
                          <a:rPr lang="en-US" sz="2400" i="1" smtClean="0">
                            <a:solidFill>
                              <a:srgbClr val="FF0000"/>
                            </a:solidFill>
                            <a:latin typeface="Cambria Math" panose="02040503050406030204" pitchFamily="18" charset="0"/>
                          </a:rPr>
                        </m:ctrlPr>
                      </m:fPr>
                      <m:num>
                        <m:r>
                          <m:rPr>
                            <m:sty m:val="p"/>
                          </m:rPr>
                          <a:rPr lang="nl-BE" sz="2400" b="0" i="0" smtClean="0">
                            <a:solidFill>
                              <a:srgbClr val="FF0000"/>
                            </a:solidFill>
                            <a:latin typeface="Cambria Math" panose="02040503050406030204" pitchFamily="18" charset="0"/>
                          </a:rPr>
                          <m:t>NAV</m:t>
                        </m:r>
                        <m:r>
                          <a:rPr lang="nl-BE" sz="2400" b="0" i="0" smtClean="0">
                            <a:solidFill>
                              <a:srgbClr val="FF0000"/>
                            </a:solidFill>
                            <a:latin typeface="Cambria Math" panose="02040503050406030204" pitchFamily="18" charset="0"/>
                          </a:rPr>
                          <m:t> −</m:t>
                        </m:r>
                        <m:r>
                          <m:rPr>
                            <m:sty m:val="p"/>
                          </m:rPr>
                          <a:rPr lang="nl-BE" sz="2400" b="0" i="0" smtClean="0">
                            <a:solidFill>
                              <a:srgbClr val="FF0000"/>
                            </a:solidFill>
                            <a:latin typeface="Cambria Math" panose="02040503050406030204" pitchFamily="18" charset="0"/>
                          </a:rPr>
                          <m:t>beurskoers</m:t>
                        </m:r>
                      </m:num>
                      <m:den>
                        <m:r>
                          <m:rPr>
                            <m:sty m:val="p"/>
                          </m:rPr>
                          <a:rPr lang="nl-BE" sz="2400" b="0" i="0" smtClean="0">
                            <a:solidFill>
                              <a:srgbClr val="FF0000"/>
                            </a:solidFill>
                            <a:latin typeface="Cambria Math" panose="02040503050406030204" pitchFamily="18" charset="0"/>
                          </a:rPr>
                          <m:t>NAV</m:t>
                        </m:r>
                      </m:den>
                    </m:f>
                  </m:oMath>
                </a14:m>
                <a:endParaRPr lang="en-US" sz="2000">
                  <a:latin typeface="Calibri" panose="020F0502020204030204" pitchFamily="34" charset="0"/>
                  <a:cs typeface="Calibri" panose="020F0502020204030204" pitchFamily="34" charset="0"/>
                </a:endParaRPr>
              </a:p>
              <a:p>
                <a:r>
                  <a:rPr lang="en-US"/>
                  <a:t>NAV = </a:t>
                </a:r>
                <a:r>
                  <a:rPr lang="en-US" err="1"/>
                  <a:t>netto-actief</a:t>
                </a:r>
                <a:r>
                  <a:rPr lang="en-US"/>
                  <a:t> waarde (= waarde alle active = </a:t>
                </a:r>
                <a:r>
                  <a:rPr lang="en-US" err="1"/>
                  <a:t>intrinsieke</a:t>
                </a:r>
                <a:r>
                  <a:rPr lang="en-US"/>
                  <a:t> waarde)</a:t>
                </a:r>
              </a:p>
              <a:p>
                <a:endParaRPr lang="en-US" sz="2000"/>
              </a:p>
              <a:p>
                <a:r>
                  <a:rPr lang="en-US" sz="2000"/>
                  <a:t>2024: </a:t>
                </a:r>
                <a14:m>
                  <m:oMath xmlns:m="http://schemas.openxmlformats.org/officeDocument/2006/math">
                    <m:f>
                      <m:fPr>
                        <m:ctrlPr>
                          <a:rPr lang="en-US" sz="2400" i="1">
                            <a:latin typeface="Cambria Math" panose="02040503050406030204" pitchFamily="18" charset="0"/>
                          </a:rPr>
                        </m:ctrlPr>
                      </m:fPr>
                      <m:num>
                        <m:r>
                          <a:rPr lang="nl-BE" sz="2400" b="0" i="0" smtClean="0">
                            <a:latin typeface="Cambria Math" panose="02040503050406030204" pitchFamily="18" charset="0"/>
                          </a:rPr>
                          <m:t>178,8</m:t>
                        </m:r>
                        <m:r>
                          <a:rPr lang="nl-BE" sz="2400">
                            <a:latin typeface="Cambria Math" panose="02040503050406030204" pitchFamily="18" charset="0"/>
                          </a:rPr>
                          <m:t> −</m:t>
                        </m:r>
                        <m:r>
                          <a:rPr lang="nl-BE" sz="2400" b="0" i="0" smtClean="0">
                            <a:latin typeface="Cambria Math" panose="02040503050406030204" pitchFamily="18" charset="0"/>
                          </a:rPr>
                          <m:t>88,6</m:t>
                        </m:r>
                      </m:num>
                      <m:den>
                        <m:r>
                          <a:rPr lang="nl-BE" sz="2400" b="0" i="0" smtClean="0">
                            <a:latin typeface="Cambria Math" panose="02040503050406030204" pitchFamily="18" charset="0"/>
                          </a:rPr>
                          <m:t>178,8</m:t>
                        </m:r>
                      </m:den>
                    </m:f>
                  </m:oMath>
                </a14:m>
                <a:r>
                  <a:rPr lang="en-US" sz="2000"/>
                  <a:t> = 0,5045 = 50%</a:t>
                </a:r>
              </a:p>
              <a:p>
                <a:r>
                  <a:rPr lang="en-US" sz="2000"/>
                  <a:t>Reden: </a:t>
                </a:r>
              </a:p>
              <a:p>
                <a:pPr marL="342900" indent="-342900">
                  <a:buFontTx/>
                  <a:buChar char="-"/>
                </a:pPr>
                <a:r>
                  <a:rPr lang="en-US" sz="2000"/>
                  <a:t>Minder </a:t>
                </a:r>
                <a:r>
                  <a:rPr lang="en-US" sz="2000" err="1"/>
                  <a:t>transparantie</a:t>
                </a:r>
                <a:endParaRPr lang="en-US" sz="2000"/>
              </a:p>
              <a:p>
                <a:pPr marL="342900" indent="-342900">
                  <a:buFontTx/>
                  <a:buChar char="-"/>
                </a:pPr>
                <a:r>
                  <a:rPr lang="en-US" sz="2000"/>
                  <a:t>Minder liquide</a:t>
                </a:r>
              </a:p>
              <a:p>
                <a:pPr marL="342900" indent="-342900">
                  <a:buFontTx/>
                  <a:buChar char="-"/>
                </a:pPr>
                <a:r>
                  <a:rPr lang="en-US" sz="2000" err="1"/>
                  <a:t>Tijd</a:t>
                </a:r>
                <a:r>
                  <a:rPr lang="en-US" sz="2000"/>
                  <a:t> nodig voor </a:t>
                </a:r>
                <a:r>
                  <a:rPr lang="en-US" sz="2000" err="1"/>
                  <a:t>optimale</a:t>
                </a:r>
                <a:r>
                  <a:rPr lang="en-US" sz="2000"/>
                  <a:t> </a:t>
                </a:r>
                <a:r>
                  <a:rPr lang="en-US" sz="2000" err="1"/>
                  <a:t>portfolioconstructie</a:t>
                </a:r>
              </a:p>
              <a:p>
                <a:pPr marL="342900" indent="-342900">
                  <a:buFontTx/>
                  <a:buChar char="-"/>
                </a:pPr>
                <a:r>
                  <a:rPr lang="en-US" sz="2000"/>
                  <a:t>Aantal </a:t>
                </a:r>
                <a:r>
                  <a:rPr lang="en-US" sz="2000" err="1"/>
                  <a:t>stemmen</a:t>
                </a:r>
                <a:endParaRPr lang="en-US" sz="2000"/>
              </a:p>
            </p:txBody>
          </p:sp>
        </mc:Choice>
        <mc:Fallback xmlns="">
          <p:sp>
            <p:nvSpPr>
              <p:cNvPr id="9" name="Text Placeholder 3">
                <a:extLst>
                  <a:ext uri="{FF2B5EF4-FFF2-40B4-BE49-F238E27FC236}">
                    <a16:creationId xmlns:a16="http://schemas.microsoft.com/office/drawing/2014/main" id="{09AE9E90-08D7-0B08-E541-68D423C5FCF3}"/>
                  </a:ext>
                </a:extLst>
              </p:cNvPr>
              <p:cNvSpPr>
                <a:spLocks noGrp="1" noRot="1" noChangeAspect="1" noMove="1" noResize="1" noEditPoints="1" noAdjustHandles="1" noChangeArrowheads="1" noChangeShapeType="1" noTextEdit="1"/>
              </p:cNvSpPr>
              <p:nvPr>
                <p:ph type="body" sz="half" idx="2"/>
              </p:nvPr>
            </p:nvSpPr>
            <p:spPr>
              <a:xfrm>
                <a:off x="839788" y="1563880"/>
                <a:ext cx="3932237" cy="4305108"/>
              </a:xfrm>
              <a:blipFill>
                <a:blip r:embed="rId4"/>
                <a:stretch>
                  <a:fillRect l="-1705"/>
                </a:stretch>
              </a:blipFill>
            </p:spPr>
            <p:txBody>
              <a:bodyPr/>
              <a:lstStyle/>
              <a:p>
                <a:r>
                  <a:rPr lang="en-US">
                    <a:noFill/>
                  </a:rPr>
                  <a:t> </a:t>
                </a:r>
              </a:p>
            </p:txBody>
          </p:sp>
        </mc:Fallback>
      </mc:AlternateContent>
    </p:spTree>
    <p:extLst>
      <p:ext uri="{BB962C8B-B14F-4D97-AF65-F5344CB8AC3E}">
        <p14:creationId xmlns:p14="http://schemas.microsoft.com/office/powerpoint/2010/main" val="10302630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B84D0E1-733D-E1A0-7F9B-39C859D61C4C}"/>
              </a:ext>
            </a:extLst>
          </p:cNvPr>
          <p:cNvSpPr>
            <a:spLocks noGrp="1"/>
          </p:cNvSpPr>
          <p:nvPr>
            <p:ph type="title"/>
          </p:nvPr>
        </p:nvSpPr>
        <p:spPr/>
        <p:txBody>
          <a:bodyPr/>
          <a:lstStyle/>
          <a:p>
            <a:r>
              <a:rPr lang="nl-BE" dirty="0">
                <a:solidFill>
                  <a:srgbClr val="244337"/>
                </a:solidFill>
                <a:latin typeface="Lato Black" panose="020F0A02020204030203" pitchFamily="34" charset="0"/>
              </a:rPr>
              <a:t>Introductie</a:t>
            </a:r>
          </a:p>
        </p:txBody>
      </p:sp>
      <p:sp>
        <p:nvSpPr>
          <p:cNvPr id="3" name="Tijdelijke aanduiding voor inhoud 2">
            <a:extLst>
              <a:ext uri="{FF2B5EF4-FFF2-40B4-BE49-F238E27FC236}">
                <a16:creationId xmlns:a16="http://schemas.microsoft.com/office/drawing/2014/main" id="{13AC28AF-3D7B-0F8D-CBA1-A719C229C504}"/>
              </a:ext>
            </a:extLst>
          </p:cNvPr>
          <p:cNvSpPr>
            <a:spLocks noGrp="1"/>
          </p:cNvSpPr>
          <p:nvPr>
            <p:ph idx="1"/>
          </p:nvPr>
        </p:nvSpPr>
        <p:spPr>
          <a:xfrm>
            <a:off x="838200" y="1825625"/>
            <a:ext cx="10515600" cy="4351338"/>
          </a:xfrm>
        </p:spPr>
        <p:txBody>
          <a:bodyPr/>
          <a:lstStyle/>
          <a:p>
            <a:pPr>
              <a:spcAft>
                <a:spcPts val="1200"/>
              </a:spcAft>
            </a:pPr>
            <a:r>
              <a:rPr lang="nl-BE" altLang="nl-BE" sz="2400" dirty="0">
                <a:latin typeface="Cambria" panose="02040503050406030204" pitchFamily="18" charset="0"/>
              </a:rPr>
              <a:t>High-end, volledig maatwerk businessmodel in de luxejachtsector</a:t>
            </a:r>
          </a:p>
          <a:p>
            <a:pPr>
              <a:spcAft>
                <a:spcPts val="1200"/>
              </a:spcAft>
            </a:pPr>
            <a:r>
              <a:rPr lang="nl-BE" altLang="nl-BE" sz="2400" dirty="0">
                <a:latin typeface="Cambria" panose="02040503050406030204" pitchFamily="18" charset="0"/>
              </a:rPr>
              <a:t>Focus op Italiaans vakmanschap en beperkte productievolumes</a:t>
            </a:r>
          </a:p>
          <a:p>
            <a:pPr lvl="1">
              <a:spcAft>
                <a:spcPts val="1200"/>
              </a:spcAft>
            </a:pPr>
            <a:r>
              <a:rPr lang="nl-BE" altLang="nl-BE" sz="2000" dirty="0">
                <a:latin typeface="Cambria" panose="02040503050406030204" pitchFamily="18" charset="0"/>
              </a:rPr>
              <a:t>Sterke marges &amp; premium positionering</a:t>
            </a:r>
          </a:p>
          <a:p>
            <a:pPr>
              <a:spcAft>
                <a:spcPts val="1200"/>
              </a:spcAft>
            </a:pPr>
            <a:r>
              <a:rPr lang="nl-BE" altLang="nl-BE" sz="2400" dirty="0">
                <a:latin typeface="Cambria" panose="02040503050406030204" pitchFamily="18" charset="0"/>
              </a:rPr>
              <a:t>Omzet vooral uit nieuwe, custom-built jachten, aangevuld met after-sales diensten and pre-ownedverkoop</a:t>
            </a:r>
          </a:p>
          <a:p>
            <a:pPr>
              <a:spcAft>
                <a:spcPts val="1200"/>
              </a:spcAft>
            </a:pPr>
            <a:r>
              <a:rPr lang="nl-BE" altLang="nl-BE" sz="2400" dirty="0">
                <a:latin typeface="Cambria" panose="02040503050406030204" pitchFamily="18" charset="0"/>
              </a:rPr>
              <a:t>Wereldwijd actief, maar geconcentreerd in één productcategorie</a:t>
            </a:r>
          </a:p>
          <a:p>
            <a:pPr>
              <a:spcAft>
                <a:spcPts val="1200"/>
              </a:spcAft>
            </a:pPr>
            <a:endParaRPr lang="nl-BE" altLang="nl-BE" dirty="0"/>
          </a:p>
          <a:p>
            <a:pPr>
              <a:spcAft>
                <a:spcPts val="1200"/>
              </a:spcAft>
            </a:pPr>
            <a:endParaRPr lang="nl-BE" dirty="0"/>
          </a:p>
        </p:txBody>
      </p:sp>
      <p:pic>
        <p:nvPicPr>
          <p:cNvPr id="7" name="Afbeelding 6">
            <a:extLst>
              <a:ext uri="{FF2B5EF4-FFF2-40B4-BE49-F238E27FC236}">
                <a16:creationId xmlns:a16="http://schemas.microsoft.com/office/drawing/2014/main" id="{29464577-D5C0-C197-96F7-F9DD25D2B53E}"/>
              </a:ext>
            </a:extLst>
          </p:cNvPr>
          <p:cNvPicPr>
            <a:picLocks noChangeAspect="1"/>
          </p:cNvPicPr>
          <p:nvPr/>
        </p:nvPicPr>
        <p:blipFill>
          <a:blip r:embed="rId3"/>
          <a:stretch>
            <a:fillRect/>
          </a:stretch>
        </p:blipFill>
        <p:spPr>
          <a:xfrm>
            <a:off x="838200" y="1519723"/>
            <a:ext cx="10515600" cy="404832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939329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F476F-A227-38A9-3358-2C28E2B90495}"/>
              </a:ext>
            </a:extLst>
          </p:cNvPr>
          <p:cNvSpPr>
            <a:spLocks noGrp="1"/>
          </p:cNvSpPr>
          <p:nvPr>
            <p:ph type="title"/>
          </p:nvPr>
        </p:nvSpPr>
        <p:spPr/>
        <p:txBody>
          <a:bodyPr/>
          <a:lstStyle/>
          <a:p>
            <a:r>
              <a:rPr lang="nl-BE">
                <a:solidFill>
                  <a:srgbClr val="244337"/>
                </a:solidFill>
                <a:latin typeface="Lato Black" panose="020F0A02020204030203" pitchFamily="34" charset="0"/>
              </a:rPr>
              <a:t>Beknopte geschiedenis</a:t>
            </a:r>
            <a:endParaRPr lang="en-BE">
              <a:solidFill>
                <a:srgbClr val="244337"/>
              </a:solidFill>
              <a:latin typeface="Lato Black" panose="020F0A02020204030203" pitchFamily="34" charset="0"/>
            </a:endParaRPr>
          </a:p>
        </p:txBody>
      </p:sp>
      <p:sp>
        <p:nvSpPr>
          <p:cNvPr id="3" name="Content Placeholder 2">
            <a:extLst>
              <a:ext uri="{FF2B5EF4-FFF2-40B4-BE49-F238E27FC236}">
                <a16:creationId xmlns:a16="http://schemas.microsoft.com/office/drawing/2014/main" id="{7FEE26D9-5E51-5325-9485-94F206905B30}"/>
              </a:ext>
            </a:extLst>
          </p:cNvPr>
          <p:cNvSpPr>
            <a:spLocks noGrp="1"/>
          </p:cNvSpPr>
          <p:nvPr>
            <p:ph idx="1"/>
          </p:nvPr>
        </p:nvSpPr>
        <p:spPr/>
        <p:txBody>
          <a:bodyPr/>
          <a:lstStyle/>
          <a:p>
            <a:r>
              <a:rPr lang="en-GB" err="1"/>
              <a:t>Oorsprong</a:t>
            </a:r>
            <a:r>
              <a:rPr lang="en-GB"/>
              <a:t> 1927: </a:t>
            </a:r>
            <a:r>
              <a:rPr lang="en-GB" err="1"/>
              <a:t>Italiaanse</a:t>
            </a:r>
            <a:r>
              <a:rPr lang="en-GB"/>
              <a:t> </a:t>
            </a:r>
            <a:r>
              <a:rPr lang="en-GB" err="1"/>
              <a:t>familie</a:t>
            </a:r>
            <a:r>
              <a:rPr lang="en-GB"/>
              <a:t> Agnelli</a:t>
            </a:r>
          </a:p>
          <a:p>
            <a:r>
              <a:rPr lang="en-GB"/>
              <a:t>Fiat </a:t>
            </a:r>
            <a:r>
              <a:rPr lang="en-GB" err="1"/>
              <a:t>groep</a:t>
            </a:r>
            <a:endParaRPr lang="en-GB"/>
          </a:p>
          <a:p>
            <a:r>
              <a:rPr lang="en-GB" err="1"/>
              <a:t>Wereldwijd</a:t>
            </a:r>
            <a:r>
              <a:rPr lang="en-GB"/>
              <a:t> </a:t>
            </a:r>
            <a:r>
              <a:rPr lang="en-GB" err="1"/>
              <a:t>actief</a:t>
            </a:r>
            <a:endParaRPr lang="en-GB"/>
          </a:p>
          <a:p>
            <a:r>
              <a:rPr lang="en-GB"/>
              <a:t>2022: </a:t>
            </a:r>
            <a:r>
              <a:rPr lang="en-GB" err="1"/>
              <a:t>Genoteerd</a:t>
            </a:r>
            <a:r>
              <a:rPr lang="en-GB"/>
              <a:t> op Euronext Amsterdam</a:t>
            </a:r>
          </a:p>
        </p:txBody>
      </p:sp>
    </p:spTree>
    <p:extLst>
      <p:ext uri="{BB962C8B-B14F-4D97-AF65-F5344CB8AC3E}">
        <p14:creationId xmlns:p14="http://schemas.microsoft.com/office/powerpoint/2010/main" val="19023590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3DC602-4E39-0DBB-1F21-CA015C8BE82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C78AC37-C0E8-D773-F59A-1B4DCCFA20EA}"/>
              </a:ext>
            </a:extLst>
          </p:cNvPr>
          <p:cNvSpPr>
            <a:spLocks noGrp="1"/>
          </p:cNvSpPr>
          <p:nvPr>
            <p:ph type="title"/>
          </p:nvPr>
        </p:nvSpPr>
        <p:spPr/>
        <p:txBody>
          <a:bodyPr/>
          <a:lstStyle/>
          <a:p>
            <a:r>
              <a:rPr lang="nl-BE">
                <a:solidFill>
                  <a:srgbClr val="244337"/>
                </a:solidFill>
                <a:latin typeface="Lato Black"/>
                <a:ea typeface="Lato Black"/>
                <a:cs typeface="Lato Black"/>
              </a:rPr>
              <a:t>Management EXOR</a:t>
            </a:r>
            <a:endParaRPr lang="en-BE">
              <a:solidFill>
                <a:srgbClr val="244337"/>
              </a:solidFill>
              <a:latin typeface="Lato Black" panose="020F0A02020204030203" pitchFamily="34" charset="0"/>
            </a:endParaRPr>
          </a:p>
        </p:txBody>
      </p:sp>
      <p:sp>
        <p:nvSpPr>
          <p:cNvPr id="3" name="Content Placeholder 2">
            <a:extLst>
              <a:ext uri="{FF2B5EF4-FFF2-40B4-BE49-F238E27FC236}">
                <a16:creationId xmlns:a16="http://schemas.microsoft.com/office/drawing/2014/main" id="{238F818A-BCC8-9B02-48BB-63C0C170849A}"/>
              </a:ext>
            </a:extLst>
          </p:cNvPr>
          <p:cNvSpPr>
            <a:spLocks noGrp="1"/>
          </p:cNvSpPr>
          <p:nvPr>
            <p:ph idx="1"/>
          </p:nvPr>
        </p:nvSpPr>
        <p:spPr>
          <a:xfrm>
            <a:off x="838200" y="2507796"/>
            <a:ext cx="7177315" cy="4351338"/>
          </a:xfrm>
        </p:spPr>
        <p:txBody>
          <a:bodyPr vert="horz" lIns="91440" tIns="45720" rIns="91440" bIns="45720" rtlCol="0" anchor="t">
            <a:normAutofit/>
          </a:bodyPr>
          <a:lstStyle/>
          <a:p>
            <a:r>
              <a:rPr lang="nl-BE" sz="2000"/>
              <a:t>CEO= John </a:t>
            </a:r>
            <a:r>
              <a:rPr lang="nl-BE" sz="2000" err="1"/>
              <a:t>Elkann</a:t>
            </a:r>
            <a:endParaRPr lang="nl-BE" sz="2000"/>
          </a:p>
          <a:p>
            <a:r>
              <a:rPr lang="nl-BE" sz="2000"/>
              <a:t>==&gt; vertegenwoordiger van de </a:t>
            </a:r>
            <a:r>
              <a:rPr lang="nl-BE" sz="2000" err="1"/>
              <a:t>Agnelli</a:t>
            </a:r>
            <a:r>
              <a:rPr lang="nl-BE" sz="2000"/>
              <a:t>-familie</a:t>
            </a:r>
          </a:p>
          <a:p>
            <a:r>
              <a:rPr lang="nl-BE" sz="2000" err="1"/>
              <a:t>Agnelli</a:t>
            </a:r>
            <a:r>
              <a:rPr lang="nl-BE" sz="2000"/>
              <a:t> bezit 55% van de aandelen en 85% van de stemrechten</a:t>
            </a:r>
          </a:p>
          <a:p>
            <a:endParaRPr lang="nl-BE" sz="2000"/>
          </a:p>
          <a:p>
            <a:pPr marL="0" indent="0">
              <a:buNone/>
            </a:pPr>
            <a:r>
              <a:rPr lang="nl-BE"/>
              <a:t>==&gt; Topmanagement zit dus diep in kapitaal</a:t>
            </a:r>
          </a:p>
          <a:p>
            <a:pPr lvl="1">
              <a:buFont typeface="Courier New" panose="020B0604020202020204" pitchFamily="34" charset="0"/>
              <a:buChar char="o"/>
            </a:pPr>
            <a:endParaRPr lang="nl-BE"/>
          </a:p>
          <a:p>
            <a:pPr lvl="1">
              <a:buFont typeface="Courier New" panose="020B0604020202020204" pitchFamily="34" charset="0"/>
              <a:buChar char="o"/>
            </a:pPr>
            <a:endParaRPr lang="nl-BE"/>
          </a:p>
          <a:p>
            <a:pPr marL="0" indent="0">
              <a:buNone/>
            </a:pPr>
            <a:endParaRPr lang="nl-BE"/>
          </a:p>
        </p:txBody>
      </p:sp>
      <p:pic>
        <p:nvPicPr>
          <p:cNvPr id="4" name="Picture 3" descr="John Elkann - Wikipedia">
            <a:extLst>
              <a:ext uri="{FF2B5EF4-FFF2-40B4-BE49-F238E27FC236}">
                <a16:creationId xmlns:a16="http://schemas.microsoft.com/office/drawing/2014/main" id="{769D8EC6-C1D7-C40E-3F18-ACEF934C329A}"/>
              </a:ext>
            </a:extLst>
          </p:cNvPr>
          <p:cNvPicPr>
            <a:picLocks noChangeAspect="1"/>
          </p:cNvPicPr>
          <p:nvPr/>
        </p:nvPicPr>
        <p:blipFill>
          <a:blip r:embed="rId3"/>
          <a:stretch>
            <a:fillRect/>
          </a:stretch>
        </p:blipFill>
        <p:spPr>
          <a:xfrm>
            <a:off x="8119920" y="1825625"/>
            <a:ext cx="2966001" cy="3794607"/>
          </a:xfrm>
          <a:prstGeom prst="rect">
            <a:avLst/>
          </a:prstGeom>
        </p:spPr>
      </p:pic>
    </p:spTree>
    <p:extLst>
      <p:ext uri="{BB962C8B-B14F-4D97-AF65-F5344CB8AC3E}">
        <p14:creationId xmlns:p14="http://schemas.microsoft.com/office/powerpoint/2010/main" val="38883001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DCD6A-B655-A688-C847-A4973ABD16BA}"/>
              </a:ext>
            </a:extLst>
          </p:cNvPr>
          <p:cNvSpPr>
            <a:spLocks noGrp="1"/>
          </p:cNvSpPr>
          <p:nvPr>
            <p:ph type="title"/>
          </p:nvPr>
        </p:nvSpPr>
        <p:spPr/>
        <p:txBody>
          <a:bodyPr/>
          <a:lstStyle/>
          <a:p>
            <a:r>
              <a:rPr lang="en-US" b="1">
                <a:solidFill>
                  <a:srgbClr val="244337"/>
                </a:solidFill>
                <a:latin typeface="Lato Black"/>
                <a:ea typeface="Lato Black"/>
                <a:cs typeface="Lato Black"/>
              </a:rPr>
              <a:t>(</a:t>
            </a:r>
            <a:r>
              <a:rPr lang="en-US" b="1" err="1">
                <a:solidFill>
                  <a:srgbClr val="244337"/>
                </a:solidFill>
                <a:latin typeface="Lato Black"/>
                <a:ea typeface="Lato Black"/>
                <a:cs typeface="Lato Black"/>
              </a:rPr>
              <a:t>Toekomstige</a:t>
            </a:r>
            <a:r>
              <a:rPr lang="en-US" b="1">
                <a:solidFill>
                  <a:srgbClr val="244337"/>
                </a:solidFill>
                <a:latin typeface="Lato Black"/>
                <a:ea typeface="Lato Black"/>
                <a:cs typeface="Lato Black"/>
              </a:rPr>
              <a:t>) </a:t>
            </a:r>
            <a:r>
              <a:rPr lang="en-US" b="1" err="1">
                <a:solidFill>
                  <a:srgbClr val="244337"/>
                </a:solidFill>
                <a:latin typeface="Lato Black"/>
                <a:ea typeface="Lato Black"/>
                <a:cs typeface="Lato Black"/>
              </a:rPr>
              <a:t>Aankopen</a:t>
            </a:r>
            <a:r>
              <a:rPr lang="en-US" b="1">
                <a:solidFill>
                  <a:srgbClr val="244337"/>
                </a:solidFill>
                <a:latin typeface="Lato Black"/>
                <a:ea typeface="Lato Black"/>
                <a:cs typeface="Lato Black"/>
              </a:rPr>
              <a:t> </a:t>
            </a:r>
            <a:r>
              <a:rPr lang="en-US" b="1" err="1">
                <a:solidFill>
                  <a:srgbClr val="244337"/>
                </a:solidFill>
                <a:latin typeface="Lato Black"/>
                <a:ea typeface="Lato Black"/>
                <a:cs typeface="Lato Black"/>
              </a:rPr>
              <a:t>en</a:t>
            </a:r>
            <a:r>
              <a:rPr lang="en-US" b="1">
                <a:solidFill>
                  <a:srgbClr val="244337"/>
                </a:solidFill>
                <a:latin typeface="Lato Black"/>
                <a:ea typeface="Lato Black"/>
                <a:cs typeface="Lato Black"/>
              </a:rPr>
              <a:t> </a:t>
            </a:r>
            <a:r>
              <a:rPr lang="en-US" b="1" err="1">
                <a:solidFill>
                  <a:srgbClr val="244337"/>
                </a:solidFill>
                <a:latin typeface="Lato Black"/>
                <a:ea typeface="Lato Black"/>
                <a:cs typeface="Lato Black"/>
              </a:rPr>
              <a:t>Verkopen</a:t>
            </a:r>
            <a:endParaRPr lang="en-US" b="1">
              <a:solidFill>
                <a:srgbClr val="244337"/>
              </a:solidFill>
              <a:latin typeface="Lato Black"/>
              <a:ea typeface="Lato Black"/>
              <a:cs typeface="Lato Black"/>
            </a:endParaRPr>
          </a:p>
        </p:txBody>
      </p:sp>
      <p:sp>
        <p:nvSpPr>
          <p:cNvPr id="3" name="Content Placeholder 2">
            <a:extLst>
              <a:ext uri="{FF2B5EF4-FFF2-40B4-BE49-F238E27FC236}">
                <a16:creationId xmlns:a16="http://schemas.microsoft.com/office/drawing/2014/main" id="{F7C32E66-AB45-40D4-C6D9-9E6A4348F35D}"/>
              </a:ext>
            </a:extLst>
          </p:cNvPr>
          <p:cNvSpPr>
            <a:spLocks noGrp="1"/>
          </p:cNvSpPr>
          <p:nvPr>
            <p:ph idx="1"/>
          </p:nvPr>
        </p:nvSpPr>
        <p:spPr>
          <a:xfrm>
            <a:off x="838200" y="1559530"/>
            <a:ext cx="10515600" cy="1604963"/>
          </a:xfrm>
        </p:spPr>
        <p:txBody>
          <a:bodyPr vert="horz" lIns="91440" tIns="45720" rIns="91440" bIns="45720" rtlCol="0" anchor="t">
            <a:normAutofit/>
          </a:bodyPr>
          <a:lstStyle/>
          <a:p>
            <a:r>
              <a:rPr lang="en-US"/>
              <a:t>In 2025:</a:t>
            </a:r>
          </a:p>
          <a:p>
            <a:pPr lvl="1"/>
            <a:r>
              <a:rPr lang="en-US" err="1"/>
              <a:t>Verhoging</a:t>
            </a:r>
            <a:r>
              <a:rPr lang="en-US"/>
              <a:t> </a:t>
            </a:r>
            <a:r>
              <a:rPr lang="en-US" err="1"/>
              <a:t>belang</a:t>
            </a:r>
            <a:r>
              <a:rPr lang="en-US"/>
              <a:t> Philips naar </a:t>
            </a:r>
            <a:r>
              <a:rPr lang="en-US">
                <a:solidFill>
                  <a:srgbClr val="000000"/>
                </a:solidFill>
                <a:ea typeface="+mn-lt"/>
                <a:cs typeface="+mn-lt"/>
              </a:rPr>
              <a:t>≈ 18,7%</a:t>
            </a:r>
          </a:p>
          <a:p>
            <a:pPr lvl="1"/>
            <a:r>
              <a:rPr lang="en-US" err="1">
                <a:solidFill>
                  <a:srgbClr val="000000"/>
                </a:solidFill>
              </a:rPr>
              <a:t>Verlaging</a:t>
            </a:r>
            <a:r>
              <a:rPr lang="en-US">
                <a:solidFill>
                  <a:srgbClr val="000000"/>
                </a:solidFill>
              </a:rPr>
              <a:t> </a:t>
            </a:r>
            <a:r>
              <a:rPr lang="en-US" err="1">
                <a:solidFill>
                  <a:srgbClr val="000000"/>
                </a:solidFill>
              </a:rPr>
              <a:t>positie</a:t>
            </a:r>
            <a:r>
              <a:rPr lang="en-US">
                <a:solidFill>
                  <a:srgbClr val="000000"/>
                </a:solidFill>
              </a:rPr>
              <a:t> Ferrari met 4% tegen een zeer hoge </a:t>
            </a:r>
            <a:r>
              <a:rPr lang="en-US" err="1">
                <a:solidFill>
                  <a:srgbClr val="000000"/>
                </a:solidFill>
              </a:rPr>
              <a:t>waardering</a:t>
            </a:r>
            <a:endParaRPr lang="en-US">
              <a:solidFill>
                <a:srgbClr val="000000"/>
              </a:solidFill>
            </a:endParaRPr>
          </a:p>
          <a:p>
            <a:pPr lvl="1"/>
            <a:endParaRPr lang="en-US">
              <a:solidFill>
                <a:srgbClr val="000000"/>
              </a:solidFill>
            </a:endParaRPr>
          </a:p>
          <a:p>
            <a:pPr marL="457200" lvl="1" indent="0">
              <a:buNone/>
            </a:pPr>
            <a:endParaRPr lang="en-US">
              <a:solidFill>
                <a:srgbClr val="000000"/>
              </a:solidFill>
            </a:endParaRPr>
          </a:p>
          <a:p>
            <a:pPr lvl="1"/>
            <a:endParaRPr lang="en-US">
              <a:solidFill>
                <a:srgbClr val="000000"/>
              </a:solidFill>
            </a:endParaRPr>
          </a:p>
          <a:p>
            <a:pPr lvl="1"/>
            <a:endParaRPr lang="en-US">
              <a:solidFill>
                <a:srgbClr val="000000"/>
              </a:solidFill>
            </a:endParaRPr>
          </a:p>
          <a:p>
            <a:pPr marL="457200" lvl="1" indent="0">
              <a:buNone/>
            </a:pPr>
            <a:endParaRPr lang="en-US">
              <a:solidFill>
                <a:srgbClr val="000000"/>
              </a:solidFill>
            </a:endParaRPr>
          </a:p>
          <a:p>
            <a:pPr lvl="1"/>
            <a:endParaRPr lang="en-US">
              <a:solidFill>
                <a:srgbClr val="000000"/>
              </a:solidFill>
            </a:endParaRPr>
          </a:p>
        </p:txBody>
      </p:sp>
      <p:sp>
        <p:nvSpPr>
          <p:cNvPr id="5" name="TextBox 4">
            <a:extLst>
              <a:ext uri="{FF2B5EF4-FFF2-40B4-BE49-F238E27FC236}">
                <a16:creationId xmlns:a16="http://schemas.microsoft.com/office/drawing/2014/main" id="{CF892D74-1B69-BC9C-4599-CDB39C90EEAB}"/>
              </a:ext>
            </a:extLst>
          </p:cNvPr>
          <p:cNvSpPr txBox="1"/>
          <p:nvPr/>
        </p:nvSpPr>
        <p:spPr>
          <a:xfrm>
            <a:off x="840441" y="3288036"/>
            <a:ext cx="10780991" cy="357020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800"/>
              <a:t>In 2026(op de planning):</a:t>
            </a:r>
          </a:p>
          <a:p>
            <a:pPr marL="742950" lvl="1" indent="-285750">
              <a:buFont typeface="Courier New"/>
              <a:buChar char="o"/>
            </a:pPr>
            <a:r>
              <a:rPr lang="en-US" sz="2400" err="1"/>
              <a:t>Verkoop</a:t>
            </a:r>
            <a:r>
              <a:rPr lang="en-US" sz="2400"/>
              <a:t> IVECO (</a:t>
            </a:r>
            <a:r>
              <a:rPr lang="en-US" sz="2400" err="1"/>
              <a:t>waarin</a:t>
            </a:r>
            <a:r>
              <a:rPr lang="en-US" sz="2400"/>
              <a:t> ze </a:t>
            </a:r>
            <a:r>
              <a:rPr lang="en-US" sz="2400" err="1"/>
              <a:t>een</a:t>
            </a:r>
            <a:r>
              <a:rPr lang="en-US" sz="2400"/>
              <a:t> </a:t>
            </a:r>
            <a:r>
              <a:rPr lang="en-US" sz="2400" err="1"/>
              <a:t>belang</a:t>
            </a:r>
            <a:r>
              <a:rPr lang="en-US" sz="2400"/>
              <a:t> </a:t>
            </a:r>
            <a:r>
              <a:rPr lang="en-US" sz="2400" err="1"/>
              <a:t>hebben</a:t>
            </a:r>
            <a:r>
              <a:rPr lang="en-US" sz="2400"/>
              <a:t> van 27,1% </a:t>
            </a:r>
            <a:r>
              <a:rPr lang="en-US" sz="2400" err="1"/>
              <a:t>goed</a:t>
            </a:r>
            <a:r>
              <a:rPr lang="en-US" sz="2400"/>
              <a:t> </a:t>
            </a:r>
            <a:r>
              <a:rPr lang="en-US" sz="2400" err="1"/>
              <a:t>voor</a:t>
            </a:r>
            <a:r>
              <a:rPr lang="en-US" sz="2400"/>
              <a:t> 43,1% van de </a:t>
            </a:r>
            <a:r>
              <a:rPr lang="en-US" sz="2400" err="1"/>
              <a:t>stemrechten</a:t>
            </a:r>
            <a:r>
              <a:rPr lang="en-US" sz="2400"/>
              <a:t>)</a:t>
            </a:r>
          </a:p>
          <a:p>
            <a:pPr marL="1200150" lvl="2" indent="-285750">
              <a:buFont typeface="Wingdings"/>
              <a:buChar char="§"/>
            </a:pPr>
            <a:r>
              <a:rPr lang="en-US" sz="2400">
                <a:ea typeface="+mn-lt"/>
                <a:cs typeface="+mn-lt"/>
              </a:rPr>
              <a:t>Op basis van </a:t>
            </a:r>
            <a:r>
              <a:rPr lang="en-US" sz="2400" err="1">
                <a:ea typeface="+mn-lt"/>
                <a:cs typeface="+mn-lt"/>
              </a:rPr>
              <a:t>een</a:t>
            </a:r>
            <a:r>
              <a:rPr lang="en-US" sz="2400">
                <a:ea typeface="+mn-lt"/>
                <a:cs typeface="+mn-lt"/>
              </a:rPr>
              <a:t> </a:t>
            </a:r>
            <a:r>
              <a:rPr lang="en-US" sz="2400" err="1">
                <a:ea typeface="+mn-lt"/>
                <a:cs typeface="+mn-lt"/>
              </a:rPr>
              <a:t>beurswaarde</a:t>
            </a:r>
            <a:r>
              <a:rPr lang="en-US" sz="2400">
                <a:ea typeface="+mn-lt"/>
                <a:cs typeface="+mn-lt"/>
              </a:rPr>
              <a:t> van 4,2 </a:t>
            </a:r>
            <a:r>
              <a:rPr lang="en-US" sz="2400" err="1">
                <a:ea typeface="+mn-lt"/>
                <a:cs typeface="+mn-lt"/>
              </a:rPr>
              <a:t>miljard</a:t>
            </a:r>
            <a:r>
              <a:rPr lang="en-US" sz="2400">
                <a:ea typeface="+mn-lt"/>
                <a:cs typeface="+mn-lt"/>
              </a:rPr>
              <a:t> euro </a:t>
            </a:r>
          </a:p>
          <a:p>
            <a:pPr marL="1200150" lvl="2" indent="-285750">
              <a:buFont typeface="Wingdings"/>
              <a:buChar char="§"/>
            </a:pPr>
            <a:r>
              <a:rPr lang="en-US" sz="2400">
                <a:ea typeface="+mn-lt"/>
                <a:cs typeface="+mn-lt"/>
              </a:rPr>
              <a:t>Dus het </a:t>
            </a:r>
            <a:r>
              <a:rPr lang="en-US" sz="2400" err="1">
                <a:ea typeface="+mn-lt"/>
                <a:cs typeface="+mn-lt"/>
              </a:rPr>
              <a:t>belang</a:t>
            </a:r>
            <a:r>
              <a:rPr lang="en-US" sz="2400">
                <a:ea typeface="+mn-lt"/>
                <a:cs typeface="+mn-lt"/>
              </a:rPr>
              <a:t>  </a:t>
            </a:r>
            <a:r>
              <a:rPr lang="en-US" sz="2400" err="1">
                <a:ea typeface="+mn-lt"/>
                <a:cs typeface="+mn-lt"/>
              </a:rPr>
              <a:t>gewaardeerd</a:t>
            </a:r>
            <a:r>
              <a:rPr lang="en-US" sz="2400">
                <a:ea typeface="+mn-lt"/>
                <a:cs typeface="+mn-lt"/>
              </a:rPr>
              <a:t> op 1,2 </a:t>
            </a:r>
            <a:r>
              <a:rPr lang="en-US" sz="2400" err="1">
                <a:ea typeface="+mn-lt"/>
                <a:cs typeface="+mn-lt"/>
              </a:rPr>
              <a:t>miljard</a:t>
            </a:r>
            <a:r>
              <a:rPr lang="en-US" sz="2400">
                <a:ea typeface="+mn-lt"/>
                <a:cs typeface="+mn-lt"/>
              </a:rPr>
              <a:t> euro</a:t>
            </a:r>
          </a:p>
          <a:p>
            <a:pPr marL="1200150" lvl="2" indent="-285750">
              <a:buFont typeface="Wingdings"/>
              <a:buChar char="§"/>
            </a:pPr>
            <a:r>
              <a:rPr lang="en-US" sz="2400">
                <a:ea typeface="+mn-lt"/>
                <a:cs typeface="+mn-lt"/>
              </a:rPr>
              <a:t>==&gt;of 3,4 </a:t>
            </a:r>
            <a:r>
              <a:rPr lang="en-US" sz="2400" err="1">
                <a:ea typeface="+mn-lt"/>
                <a:cs typeface="+mn-lt"/>
              </a:rPr>
              <a:t>procent</a:t>
            </a:r>
            <a:r>
              <a:rPr lang="en-US" sz="2400">
                <a:ea typeface="+mn-lt"/>
                <a:cs typeface="+mn-lt"/>
              </a:rPr>
              <a:t> van Exor’s </a:t>
            </a:r>
            <a:r>
              <a:rPr lang="en-US" sz="2400" err="1">
                <a:ea typeface="+mn-lt"/>
                <a:cs typeface="+mn-lt"/>
              </a:rPr>
              <a:t>nettoactiefwaarde</a:t>
            </a:r>
            <a:r>
              <a:rPr lang="en-US" sz="2400">
                <a:ea typeface="+mn-lt"/>
                <a:cs typeface="+mn-lt"/>
              </a:rPr>
              <a:t>.</a:t>
            </a:r>
            <a:endParaRPr lang="en-US" sz="2400"/>
          </a:p>
          <a:p>
            <a:pPr marL="1200150" lvl="2" indent="-285750">
              <a:buFont typeface="Wingdings"/>
              <a:buChar char="§"/>
            </a:pPr>
            <a:r>
              <a:rPr lang="en-US" sz="2400"/>
              <a:t>==&gt;</a:t>
            </a:r>
            <a:r>
              <a:rPr lang="en-US" sz="2400" err="1"/>
              <a:t>meer</a:t>
            </a:r>
            <a:r>
              <a:rPr lang="en-US" sz="2400"/>
              <a:t> cashflow </a:t>
            </a:r>
            <a:r>
              <a:rPr lang="en-US" sz="2400" err="1"/>
              <a:t>dus</a:t>
            </a:r>
            <a:r>
              <a:rPr lang="en-US" sz="2400"/>
              <a:t> </a:t>
            </a:r>
          </a:p>
          <a:p>
            <a:pPr lvl="1"/>
            <a:endParaRPr lang="en-US"/>
          </a:p>
          <a:p>
            <a:pPr marL="742950" lvl="1" indent="-285750">
              <a:buFont typeface="Courier New"/>
              <a:buChar char="o"/>
            </a:pPr>
            <a:endParaRPr lang="en-US"/>
          </a:p>
          <a:p>
            <a:pPr marL="742950" lvl="1" indent="-285750">
              <a:buFont typeface="Courier New"/>
              <a:buChar char="o"/>
            </a:pPr>
            <a:endParaRPr lang="en-US"/>
          </a:p>
        </p:txBody>
      </p:sp>
    </p:spTree>
    <p:extLst>
      <p:ext uri="{BB962C8B-B14F-4D97-AF65-F5344CB8AC3E}">
        <p14:creationId xmlns:p14="http://schemas.microsoft.com/office/powerpoint/2010/main" val="25975763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F476F-A227-38A9-3358-2C28E2B90495}"/>
              </a:ext>
            </a:extLst>
          </p:cNvPr>
          <p:cNvSpPr>
            <a:spLocks noGrp="1"/>
          </p:cNvSpPr>
          <p:nvPr>
            <p:ph type="title"/>
          </p:nvPr>
        </p:nvSpPr>
        <p:spPr/>
        <p:txBody>
          <a:bodyPr>
            <a:normAutofit/>
          </a:bodyPr>
          <a:lstStyle/>
          <a:p>
            <a:r>
              <a:rPr lang="nl-BE">
                <a:solidFill>
                  <a:srgbClr val="244337"/>
                </a:solidFill>
                <a:latin typeface="Lato Black" panose="020F0A02020204030203" pitchFamily="34" charset="0"/>
              </a:rPr>
              <a:t>Bedrijfsprofiel Ferrari</a:t>
            </a:r>
            <a:endParaRPr lang="en-BE">
              <a:solidFill>
                <a:srgbClr val="244337"/>
              </a:solidFill>
              <a:latin typeface="Lato Black" panose="020F0A02020204030203" pitchFamily="34" charset="0"/>
            </a:endParaRPr>
          </a:p>
        </p:txBody>
      </p:sp>
      <p:sp>
        <p:nvSpPr>
          <p:cNvPr id="3" name="Content Placeholder 2">
            <a:extLst>
              <a:ext uri="{FF2B5EF4-FFF2-40B4-BE49-F238E27FC236}">
                <a16:creationId xmlns:a16="http://schemas.microsoft.com/office/drawing/2014/main" id="{7FEE26D9-5E51-5325-9485-94F206905B30}"/>
              </a:ext>
            </a:extLst>
          </p:cNvPr>
          <p:cNvSpPr>
            <a:spLocks noGrp="1"/>
          </p:cNvSpPr>
          <p:nvPr>
            <p:ph idx="1"/>
          </p:nvPr>
        </p:nvSpPr>
        <p:spPr/>
        <p:txBody>
          <a:bodyPr/>
          <a:lstStyle/>
          <a:p>
            <a:r>
              <a:rPr lang="nl-BE"/>
              <a:t>Sterke operationele </a:t>
            </a:r>
            <a:r>
              <a:rPr lang="nl-BE" err="1"/>
              <a:t>margins</a:t>
            </a:r>
            <a:r>
              <a:rPr lang="nl-BE"/>
              <a:t> (30%)</a:t>
            </a:r>
          </a:p>
          <a:p>
            <a:r>
              <a:rPr lang="nl-BE"/>
              <a:t>Hoge P/E ratio (38)</a:t>
            </a:r>
            <a:endParaRPr lang="nl-BE">
              <a:sym typeface="Wingdings" panose="05000000000000000000" pitchFamily="2" charset="2"/>
            </a:endParaRPr>
          </a:p>
          <a:p>
            <a:r>
              <a:rPr lang="nl-BE">
                <a:sym typeface="Wingdings" panose="05000000000000000000" pitchFamily="2" charset="2"/>
              </a:rPr>
              <a:t>Uitverkocht verkoopboek</a:t>
            </a:r>
          </a:p>
          <a:p>
            <a:r>
              <a:rPr lang="nl-BE">
                <a:sym typeface="Wingdings" panose="05000000000000000000" pitchFamily="2" charset="2"/>
              </a:rPr>
              <a:t>Hoge </a:t>
            </a:r>
            <a:r>
              <a:rPr lang="nl-BE" err="1">
                <a:sym typeface="Wingdings" panose="05000000000000000000" pitchFamily="2" charset="2"/>
              </a:rPr>
              <a:t>pay</a:t>
            </a:r>
            <a:r>
              <a:rPr lang="nl-BE">
                <a:sym typeface="Wingdings" panose="05000000000000000000" pitchFamily="2" charset="2"/>
              </a:rPr>
              <a:t>-out ratio van 35-40%</a:t>
            </a:r>
          </a:p>
          <a:p>
            <a:endParaRPr lang="en-BE"/>
          </a:p>
        </p:txBody>
      </p:sp>
    </p:spTree>
    <p:extLst>
      <p:ext uri="{BB962C8B-B14F-4D97-AF65-F5344CB8AC3E}">
        <p14:creationId xmlns:p14="http://schemas.microsoft.com/office/powerpoint/2010/main" val="4154152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677FE4-E0DD-4EA0-1552-7346C9A0A2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C48C96-0E15-4D01-60F2-3A4F19E58932}"/>
              </a:ext>
            </a:extLst>
          </p:cNvPr>
          <p:cNvSpPr>
            <a:spLocks noGrp="1"/>
          </p:cNvSpPr>
          <p:nvPr>
            <p:ph type="title"/>
          </p:nvPr>
        </p:nvSpPr>
        <p:spPr/>
        <p:txBody>
          <a:bodyPr>
            <a:normAutofit/>
          </a:bodyPr>
          <a:lstStyle/>
          <a:p>
            <a:r>
              <a:rPr lang="nl-BE">
                <a:solidFill>
                  <a:srgbClr val="244337"/>
                </a:solidFill>
                <a:latin typeface="Lato Black" panose="020F0A02020204030203" pitchFamily="34" charset="0"/>
              </a:rPr>
              <a:t>Bedrijfsprofiel </a:t>
            </a:r>
            <a:r>
              <a:rPr lang="nl-BE" err="1">
                <a:solidFill>
                  <a:srgbClr val="244337"/>
                </a:solidFill>
                <a:latin typeface="Lato Black" panose="020F0A02020204030203" pitchFamily="34" charset="0"/>
              </a:rPr>
              <a:t>Stellantis</a:t>
            </a:r>
            <a:endParaRPr lang="en-BE">
              <a:solidFill>
                <a:srgbClr val="244337"/>
              </a:solidFill>
              <a:latin typeface="Lato Black" panose="020F0A02020204030203" pitchFamily="34" charset="0"/>
            </a:endParaRPr>
          </a:p>
        </p:txBody>
      </p:sp>
      <p:sp>
        <p:nvSpPr>
          <p:cNvPr id="3" name="Content Placeholder 2">
            <a:extLst>
              <a:ext uri="{FF2B5EF4-FFF2-40B4-BE49-F238E27FC236}">
                <a16:creationId xmlns:a16="http://schemas.microsoft.com/office/drawing/2014/main" id="{94866E1D-628F-DB02-9AC1-3001EC97EC03}"/>
              </a:ext>
            </a:extLst>
          </p:cNvPr>
          <p:cNvSpPr>
            <a:spLocks noGrp="1"/>
          </p:cNvSpPr>
          <p:nvPr>
            <p:ph idx="1"/>
          </p:nvPr>
        </p:nvSpPr>
        <p:spPr/>
        <p:txBody>
          <a:bodyPr vert="horz" lIns="91440" tIns="45720" rIns="91440" bIns="45720" rtlCol="0" anchor="t">
            <a:normAutofit/>
          </a:bodyPr>
          <a:lstStyle/>
          <a:p>
            <a:r>
              <a:rPr lang="nl-BE"/>
              <a:t>Multinationale autofabrikant</a:t>
            </a:r>
          </a:p>
          <a:p>
            <a:r>
              <a:rPr lang="nl-BE"/>
              <a:t>Investeringen in 2025</a:t>
            </a:r>
          </a:p>
          <a:p>
            <a:r>
              <a:rPr lang="nl-BE"/>
              <a:t>Antonio </a:t>
            </a:r>
            <a:r>
              <a:rPr lang="nl-BE" err="1"/>
              <a:t>Filosa</a:t>
            </a:r>
            <a:endParaRPr lang="nl-BE"/>
          </a:p>
          <a:p>
            <a:r>
              <a:rPr lang="nl-BE"/>
              <a:t>Omzet +13% </a:t>
            </a:r>
            <a:r>
              <a:rPr lang="nl-BE" err="1"/>
              <a:t>YoY</a:t>
            </a:r>
            <a:r>
              <a:rPr lang="nl-BE"/>
              <a:t> Q3</a:t>
            </a:r>
          </a:p>
          <a:p>
            <a:endParaRPr lang="en-BE"/>
          </a:p>
        </p:txBody>
      </p:sp>
      <p:pic>
        <p:nvPicPr>
          <p:cNvPr id="4" name="Picture 3" descr="Este es el logotipo de Stellantis, la alianza entre FCA y Grupo PSA">
            <a:extLst>
              <a:ext uri="{FF2B5EF4-FFF2-40B4-BE49-F238E27FC236}">
                <a16:creationId xmlns:a16="http://schemas.microsoft.com/office/drawing/2014/main" id="{BD91D0C4-73A6-421D-B38C-38D7072D0880}"/>
              </a:ext>
            </a:extLst>
          </p:cNvPr>
          <p:cNvPicPr>
            <a:picLocks noChangeAspect="1"/>
          </p:cNvPicPr>
          <p:nvPr/>
        </p:nvPicPr>
        <p:blipFill>
          <a:blip r:embed="rId3"/>
          <a:stretch>
            <a:fillRect/>
          </a:stretch>
        </p:blipFill>
        <p:spPr>
          <a:xfrm>
            <a:off x="8190948" y="368230"/>
            <a:ext cx="3286540" cy="2311539"/>
          </a:xfrm>
          <a:prstGeom prst="rect">
            <a:avLst/>
          </a:prstGeom>
        </p:spPr>
      </p:pic>
    </p:spTree>
    <p:extLst>
      <p:ext uri="{BB962C8B-B14F-4D97-AF65-F5344CB8AC3E}">
        <p14:creationId xmlns:p14="http://schemas.microsoft.com/office/powerpoint/2010/main" val="2826646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804546-6167-43B7-FC33-B3E54C78E4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0A5670-1652-C318-6452-2F7B2D5D94DE}"/>
              </a:ext>
            </a:extLst>
          </p:cNvPr>
          <p:cNvSpPr>
            <a:spLocks noGrp="1"/>
          </p:cNvSpPr>
          <p:nvPr>
            <p:ph type="title"/>
          </p:nvPr>
        </p:nvSpPr>
        <p:spPr/>
        <p:txBody>
          <a:bodyPr>
            <a:normAutofit/>
          </a:bodyPr>
          <a:lstStyle/>
          <a:p>
            <a:r>
              <a:rPr lang="nl-BE">
                <a:solidFill>
                  <a:srgbClr val="244337"/>
                </a:solidFill>
                <a:latin typeface="Lato Black" panose="020F0A02020204030203" pitchFamily="34" charset="0"/>
              </a:rPr>
              <a:t>Bedrijfsprofiel Philips </a:t>
            </a:r>
            <a:endParaRPr lang="en-BE">
              <a:solidFill>
                <a:srgbClr val="244337"/>
              </a:solidFill>
              <a:latin typeface="Lato Black" panose="020F0A02020204030203" pitchFamily="34" charset="0"/>
            </a:endParaRPr>
          </a:p>
        </p:txBody>
      </p:sp>
      <p:sp>
        <p:nvSpPr>
          <p:cNvPr id="3" name="Content Placeholder 2">
            <a:extLst>
              <a:ext uri="{FF2B5EF4-FFF2-40B4-BE49-F238E27FC236}">
                <a16:creationId xmlns:a16="http://schemas.microsoft.com/office/drawing/2014/main" id="{4DF481F9-532D-E5DA-2549-17623FCEA06E}"/>
              </a:ext>
            </a:extLst>
          </p:cNvPr>
          <p:cNvSpPr>
            <a:spLocks noGrp="1"/>
          </p:cNvSpPr>
          <p:nvPr>
            <p:ph idx="1"/>
          </p:nvPr>
        </p:nvSpPr>
        <p:spPr/>
        <p:txBody>
          <a:bodyPr/>
          <a:lstStyle/>
          <a:p>
            <a:r>
              <a:rPr lang="nl-BE"/>
              <a:t>Medische technolgie: ziekenhuisapparatuur, thuiszorg-apparaten,…</a:t>
            </a:r>
          </a:p>
          <a:p>
            <a:r>
              <a:rPr lang="nl-BE"/>
              <a:t>Slaap- en ademhalingsapparaten (CPAP/BiPAP/ventilatoren)</a:t>
            </a:r>
          </a:p>
          <a:p>
            <a:r>
              <a:rPr lang="nl-BE"/>
              <a:t>Reputatieherstel</a:t>
            </a:r>
          </a:p>
          <a:p>
            <a:r>
              <a:rPr lang="nl-BE"/>
              <a:t>Verhoogd aandeel van 18,7%</a:t>
            </a:r>
          </a:p>
          <a:p>
            <a:r>
              <a:rPr lang="nl-BE"/>
              <a:t>Groene obligaties</a:t>
            </a:r>
          </a:p>
        </p:txBody>
      </p:sp>
      <p:sp>
        <p:nvSpPr>
          <p:cNvPr id="6" name="Content Placeholder 2">
            <a:extLst>
              <a:ext uri="{FF2B5EF4-FFF2-40B4-BE49-F238E27FC236}">
                <a16:creationId xmlns:a16="http://schemas.microsoft.com/office/drawing/2014/main" id="{B0162879-43A2-0DF3-4DA7-BFBF6FC16745}"/>
              </a:ext>
            </a:extLst>
          </p:cNvPr>
          <p:cNvSpPr txBox="1">
            <a:spLocks/>
          </p:cNvSpPr>
          <p:nvPr/>
        </p:nvSpPr>
        <p:spPr>
          <a:xfrm>
            <a:off x="7315200" y="0"/>
            <a:ext cx="4550735" cy="21209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nl-BE"/>
          </a:p>
        </p:txBody>
      </p:sp>
      <p:pic>
        <p:nvPicPr>
          <p:cNvPr id="7" name="Picture 2" descr="Philips Healthcare">
            <a:extLst>
              <a:ext uri="{FF2B5EF4-FFF2-40B4-BE49-F238E27FC236}">
                <a16:creationId xmlns:a16="http://schemas.microsoft.com/office/drawing/2014/main" id="{465D7037-A8D5-A86B-648D-4BC2BCB90B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56600" y="-191505"/>
            <a:ext cx="3835400" cy="2120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30651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CBCB6-9BCE-CADF-79EB-6F32E1F53D8C}"/>
              </a:ext>
            </a:extLst>
          </p:cNvPr>
          <p:cNvSpPr>
            <a:spLocks noGrp="1"/>
          </p:cNvSpPr>
          <p:nvPr>
            <p:ph type="title"/>
          </p:nvPr>
        </p:nvSpPr>
        <p:spPr/>
        <p:txBody>
          <a:bodyPr/>
          <a:lstStyle/>
          <a:p>
            <a:r>
              <a:rPr lang="en-US" err="1"/>
              <a:t>Waardering</a:t>
            </a:r>
          </a:p>
        </p:txBody>
      </p:sp>
      <p:sp>
        <p:nvSpPr>
          <p:cNvPr id="3" name="Content Placeholder 2">
            <a:extLst>
              <a:ext uri="{FF2B5EF4-FFF2-40B4-BE49-F238E27FC236}">
                <a16:creationId xmlns:a16="http://schemas.microsoft.com/office/drawing/2014/main" id="{0E6A0CB3-8D51-92EF-41D1-E8C1218BA21D}"/>
              </a:ext>
            </a:extLst>
          </p:cNvPr>
          <p:cNvSpPr>
            <a:spLocks noGrp="1"/>
          </p:cNvSpPr>
          <p:nvPr>
            <p:ph idx="1"/>
          </p:nvPr>
        </p:nvSpPr>
        <p:spPr>
          <a:xfrm>
            <a:off x="838200" y="1825625"/>
            <a:ext cx="11096171" cy="4351338"/>
          </a:xfrm>
        </p:spPr>
        <p:txBody>
          <a:bodyPr vert="horz" lIns="91440" tIns="45720" rIns="91440" bIns="45720" rtlCol="0" anchor="t">
            <a:normAutofit/>
          </a:bodyPr>
          <a:lstStyle/>
          <a:p>
            <a:r>
              <a:rPr lang="en-US">
                <a:ea typeface="+mn-lt"/>
                <a:cs typeface="+mn-lt"/>
              </a:rPr>
              <a:t>De </a:t>
            </a:r>
            <a:r>
              <a:rPr lang="en-US" err="1">
                <a:ea typeface="+mn-lt"/>
                <a:cs typeface="+mn-lt"/>
              </a:rPr>
              <a:t>intrinsieke</a:t>
            </a:r>
            <a:r>
              <a:rPr lang="en-US">
                <a:ea typeface="+mn-lt"/>
                <a:cs typeface="+mn-lt"/>
              </a:rPr>
              <a:t> </a:t>
            </a:r>
            <a:r>
              <a:rPr lang="en-US" err="1">
                <a:ea typeface="+mn-lt"/>
                <a:cs typeface="+mn-lt"/>
              </a:rPr>
              <a:t>waarde</a:t>
            </a:r>
            <a:r>
              <a:rPr lang="en-US">
                <a:ea typeface="+mn-lt"/>
                <a:cs typeface="+mn-lt"/>
              </a:rPr>
              <a:t> (NAV) per </a:t>
            </a:r>
            <a:r>
              <a:rPr lang="en-US" err="1">
                <a:ea typeface="+mn-lt"/>
                <a:cs typeface="+mn-lt"/>
              </a:rPr>
              <a:t>aandeel</a:t>
            </a:r>
            <a:r>
              <a:rPr lang="en-US">
                <a:ea typeface="+mn-lt"/>
                <a:cs typeface="+mn-lt"/>
              </a:rPr>
              <a:t> </a:t>
            </a:r>
            <a:r>
              <a:rPr lang="en-US" err="1">
                <a:ea typeface="+mn-lt"/>
                <a:cs typeface="+mn-lt"/>
              </a:rPr>
              <a:t>bedroeg</a:t>
            </a:r>
            <a:r>
              <a:rPr lang="en-US">
                <a:ea typeface="+mn-lt"/>
                <a:cs typeface="+mn-lt"/>
              </a:rPr>
              <a:t> </a:t>
            </a:r>
            <a:r>
              <a:rPr lang="en-US" b="1">
                <a:ea typeface="+mn-lt"/>
                <a:cs typeface="+mn-lt"/>
              </a:rPr>
              <a:t>€180,42(30/6/2025)</a:t>
            </a:r>
          </a:p>
          <a:p>
            <a:r>
              <a:rPr lang="en-US" err="1"/>
              <a:t>Huidige</a:t>
            </a:r>
            <a:r>
              <a:rPr lang="en-US"/>
              <a:t> </a:t>
            </a:r>
            <a:r>
              <a:rPr lang="en-US" err="1"/>
              <a:t>waarde</a:t>
            </a:r>
            <a:r>
              <a:rPr lang="en-US"/>
              <a:t>: </a:t>
            </a:r>
            <a:r>
              <a:rPr lang="en-US" err="1"/>
              <a:t>vandaag</a:t>
            </a:r>
            <a:r>
              <a:rPr lang="en-US"/>
              <a:t>(27/11) </a:t>
            </a:r>
            <a:r>
              <a:rPr lang="en-US" b="1"/>
              <a:t>+- €72,50==&gt; discount 59,82%</a:t>
            </a:r>
          </a:p>
          <a:p>
            <a:r>
              <a:rPr lang="en-US" err="1">
                <a:latin typeface="Aptos"/>
                <a:ea typeface="Calibri"/>
                <a:cs typeface="Calibri"/>
              </a:rPr>
              <a:t>Historisch</a:t>
            </a:r>
            <a:r>
              <a:rPr lang="en-US">
                <a:latin typeface="Aptos"/>
                <a:ea typeface="Calibri"/>
                <a:cs typeface="Calibri"/>
              </a:rPr>
              <a:t> </a:t>
            </a:r>
            <a:r>
              <a:rPr lang="en-US" err="1">
                <a:latin typeface="Aptos"/>
                <a:ea typeface="Calibri"/>
                <a:cs typeface="Calibri"/>
              </a:rPr>
              <a:t>gemiddelde</a:t>
            </a:r>
            <a:r>
              <a:rPr lang="en-US">
                <a:latin typeface="Aptos"/>
                <a:ea typeface="Calibri"/>
                <a:cs typeface="Calibri"/>
              </a:rPr>
              <a:t> discount </a:t>
            </a:r>
            <a:r>
              <a:rPr lang="en-US" err="1">
                <a:latin typeface="Aptos"/>
                <a:ea typeface="Calibri"/>
                <a:cs typeface="Calibri"/>
              </a:rPr>
              <a:t>sinds</a:t>
            </a:r>
            <a:r>
              <a:rPr lang="en-US">
                <a:latin typeface="Aptos"/>
                <a:ea typeface="Calibri"/>
                <a:cs typeface="Calibri"/>
              </a:rPr>
              <a:t> 2009: +-30%</a:t>
            </a:r>
            <a:endParaRPr lang="en-US" b="1">
              <a:latin typeface="Aptos"/>
            </a:endParaRPr>
          </a:p>
          <a:p>
            <a:endParaRPr lang="en-US" b="1"/>
          </a:p>
          <a:p>
            <a:pPr marL="0" indent="0">
              <a:buNone/>
            </a:pPr>
            <a:r>
              <a:rPr lang="en-US" b="1" err="1"/>
              <a:t>Koersdoel</a:t>
            </a:r>
            <a:r>
              <a:rPr lang="en-US" b="1"/>
              <a:t>:</a:t>
            </a:r>
          </a:p>
          <a:p>
            <a:r>
              <a:rPr lang="en-US"/>
              <a:t>€95 (12-18 </a:t>
            </a:r>
            <a:r>
              <a:rPr lang="en-US" err="1"/>
              <a:t>maanden</a:t>
            </a:r>
            <a:r>
              <a:rPr lang="en-US"/>
              <a:t>): </a:t>
            </a:r>
            <a:r>
              <a:rPr lang="en-US" err="1"/>
              <a:t>dit</a:t>
            </a:r>
            <a:r>
              <a:rPr lang="en-US"/>
              <a:t> </a:t>
            </a:r>
            <a:r>
              <a:rPr lang="en-US" err="1"/>
              <a:t>gaat</a:t>
            </a:r>
            <a:r>
              <a:rPr lang="en-US"/>
              <a:t> </a:t>
            </a:r>
            <a:r>
              <a:rPr lang="en-US" err="1"/>
              <a:t>uit</a:t>
            </a:r>
            <a:r>
              <a:rPr lang="en-US"/>
              <a:t> van </a:t>
            </a:r>
            <a:r>
              <a:rPr lang="en-US" err="1"/>
              <a:t>een</a:t>
            </a:r>
            <a:r>
              <a:rPr lang="en-US"/>
              <a:t> </a:t>
            </a:r>
            <a:r>
              <a:rPr lang="en-US" err="1"/>
              <a:t>gedeeltelijk</a:t>
            </a:r>
            <a:r>
              <a:rPr lang="en-US"/>
              <a:t> </a:t>
            </a:r>
            <a:r>
              <a:rPr lang="en-US" err="1"/>
              <a:t>herstel</a:t>
            </a:r>
            <a:r>
              <a:rPr lang="en-US"/>
              <a:t> van de discount(45-50%)</a:t>
            </a:r>
          </a:p>
          <a:p>
            <a:r>
              <a:rPr lang="en-US"/>
              <a:t>€110+(2-3 </a:t>
            </a:r>
            <a:r>
              <a:rPr lang="en-US" err="1"/>
              <a:t>jaar</a:t>
            </a:r>
            <a:r>
              <a:rPr lang="en-US"/>
              <a:t>): </a:t>
            </a:r>
            <a:r>
              <a:rPr lang="en-US" err="1"/>
              <a:t>zeker</a:t>
            </a:r>
            <a:r>
              <a:rPr lang="en-US"/>
              <a:t> </a:t>
            </a:r>
            <a:r>
              <a:rPr lang="en-US" err="1"/>
              <a:t>haalbaar</a:t>
            </a:r>
            <a:r>
              <a:rPr lang="en-US"/>
              <a:t> </a:t>
            </a:r>
            <a:r>
              <a:rPr lang="en-US" err="1"/>
              <a:t>als</a:t>
            </a:r>
            <a:r>
              <a:rPr lang="en-US"/>
              <a:t> de discount </a:t>
            </a:r>
            <a:r>
              <a:rPr lang="en-US" err="1"/>
              <a:t>verder</a:t>
            </a:r>
            <a:r>
              <a:rPr lang="en-US"/>
              <a:t> </a:t>
            </a:r>
            <a:r>
              <a:rPr lang="en-US" err="1"/>
              <a:t>normaliseert</a:t>
            </a:r>
            <a:r>
              <a:rPr lang="en-US"/>
              <a:t> </a:t>
            </a:r>
            <a:r>
              <a:rPr lang="en-US" err="1"/>
              <a:t>richting</a:t>
            </a:r>
            <a:r>
              <a:rPr lang="en-US"/>
              <a:t> 40% </a:t>
            </a:r>
            <a:r>
              <a:rPr lang="en-US" err="1"/>
              <a:t>en</a:t>
            </a:r>
            <a:r>
              <a:rPr lang="en-US"/>
              <a:t> de NAV </a:t>
            </a:r>
            <a:r>
              <a:rPr lang="en-US" err="1"/>
              <a:t>verder</a:t>
            </a:r>
            <a:r>
              <a:rPr lang="en-US"/>
              <a:t> </a:t>
            </a:r>
            <a:r>
              <a:rPr lang="en-US" err="1"/>
              <a:t>groeit</a:t>
            </a:r>
            <a:endParaRPr lang="en-US"/>
          </a:p>
          <a:p>
            <a:endParaRPr lang="en-US" b="1"/>
          </a:p>
          <a:p>
            <a:endParaRPr lang="en-US" b="1"/>
          </a:p>
        </p:txBody>
      </p:sp>
    </p:spTree>
    <p:extLst>
      <p:ext uri="{BB962C8B-B14F-4D97-AF65-F5344CB8AC3E}">
        <p14:creationId xmlns:p14="http://schemas.microsoft.com/office/powerpoint/2010/main" val="372688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CD40A60-8962-09B3-D060-C2D70ABB4F65}"/>
              </a:ext>
            </a:extLst>
          </p:cNvPr>
          <p:cNvSpPr>
            <a:spLocks noGrp="1"/>
          </p:cNvSpPr>
          <p:nvPr>
            <p:ph type="title"/>
          </p:nvPr>
        </p:nvSpPr>
        <p:spPr/>
        <p:txBody>
          <a:bodyPr/>
          <a:lstStyle/>
          <a:p>
            <a:r>
              <a:rPr lang="nl-BE">
                <a:solidFill>
                  <a:srgbClr val="244337"/>
                </a:solidFill>
                <a:latin typeface="Lato Black" panose="020F0A02020204030203" pitchFamily="34" charset="0"/>
              </a:rPr>
              <a:t>Investment Thesis</a:t>
            </a:r>
            <a:endParaRPr lang="nl-BE"/>
          </a:p>
        </p:txBody>
      </p:sp>
      <p:sp>
        <p:nvSpPr>
          <p:cNvPr id="3" name="Tijdelijke aanduiding voor inhoud 2">
            <a:extLst>
              <a:ext uri="{FF2B5EF4-FFF2-40B4-BE49-F238E27FC236}">
                <a16:creationId xmlns:a16="http://schemas.microsoft.com/office/drawing/2014/main" id="{2331AB8B-2266-4014-90FD-7F2058AA469B}"/>
              </a:ext>
            </a:extLst>
          </p:cNvPr>
          <p:cNvSpPr>
            <a:spLocks noGrp="1"/>
          </p:cNvSpPr>
          <p:nvPr>
            <p:ph idx="1"/>
          </p:nvPr>
        </p:nvSpPr>
        <p:spPr/>
        <p:txBody>
          <a:bodyPr/>
          <a:lstStyle/>
          <a:p>
            <a:r>
              <a:rPr lang="nl-BE"/>
              <a:t>Kwaliteit Ferrari</a:t>
            </a:r>
          </a:p>
          <a:p>
            <a:r>
              <a:rPr lang="nl-BE"/>
              <a:t>Discount </a:t>
            </a:r>
          </a:p>
          <a:p>
            <a:r>
              <a:rPr lang="nl-BE"/>
              <a:t>Inkoop eigen aandelen </a:t>
            </a:r>
          </a:p>
          <a:p>
            <a:r>
              <a:rPr lang="nl-BE"/>
              <a:t>Track record</a:t>
            </a:r>
          </a:p>
          <a:p>
            <a:r>
              <a:rPr lang="nl-BE"/>
              <a:t>Private equity</a:t>
            </a:r>
          </a:p>
          <a:p>
            <a:r>
              <a:rPr lang="nl-BE"/>
              <a:t>Intrinsieke waarde stijging sinds 2009: 17.5% per jaar</a:t>
            </a:r>
          </a:p>
          <a:p>
            <a:endParaRPr lang="nl-BE"/>
          </a:p>
        </p:txBody>
      </p:sp>
    </p:spTree>
    <p:extLst>
      <p:ext uri="{BB962C8B-B14F-4D97-AF65-F5344CB8AC3E}">
        <p14:creationId xmlns:p14="http://schemas.microsoft.com/office/powerpoint/2010/main" val="221703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F476F-A227-38A9-3358-2C28E2B90495}"/>
              </a:ext>
            </a:extLst>
          </p:cNvPr>
          <p:cNvSpPr>
            <a:spLocks noGrp="1"/>
          </p:cNvSpPr>
          <p:nvPr>
            <p:ph type="title"/>
          </p:nvPr>
        </p:nvSpPr>
        <p:spPr/>
        <p:txBody>
          <a:bodyPr/>
          <a:lstStyle/>
          <a:p>
            <a:r>
              <a:rPr lang="nl-BE">
                <a:solidFill>
                  <a:srgbClr val="244337"/>
                </a:solidFill>
                <a:latin typeface="Lato Black" panose="020F0A02020204030203" pitchFamily="34" charset="0"/>
              </a:rPr>
              <a:t>Financiële Analyse</a:t>
            </a:r>
            <a:endParaRPr lang="en-BE">
              <a:solidFill>
                <a:srgbClr val="244337"/>
              </a:solidFill>
              <a:latin typeface="Lato Black" panose="020F0A02020204030203" pitchFamily="34" charset="0"/>
            </a:endParaRPr>
          </a:p>
        </p:txBody>
      </p:sp>
      <p:sp>
        <p:nvSpPr>
          <p:cNvPr id="3" name="Content Placeholder 2">
            <a:extLst>
              <a:ext uri="{FF2B5EF4-FFF2-40B4-BE49-F238E27FC236}">
                <a16:creationId xmlns:a16="http://schemas.microsoft.com/office/drawing/2014/main" id="{7FEE26D9-5E51-5325-9485-94F206905B30}"/>
              </a:ext>
            </a:extLst>
          </p:cNvPr>
          <p:cNvSpPr>
            <a:spLocks noGrp="1"/>
          </p:cNvSpPr>
          <p:nvPr>
            <p:ph idx="1"/>
          </p:nvPr>
        </p:nvSpPr>
        <p:spPr/>
        <p:txBody>
          <a:bodyPr/>
          <a:lstStyle/>
          <a:p>
            <a:r>
              <a:rPr lang="nl-BE"/>
              <a:t>NAV groei</a:t>
            </a:r>
          </a:p>
          <a:p>
            <a:r>
              <a:rPr lang="nl-BE"/>
              <a:t>Korting</a:t>
            </a:r>
          </a:p>
          <a:p>
            <a:r>
              <a:rPr lang="nl-BE"/>
              <a:t>Laag stabiel dividend</a:t>
            </a:r>
          </a:p>
          <a:p>
            <a:r>
              <a:rPr lang="nl-BE"/>
              <a:t>Sterke balans</a:t>
            </a:r>
          </a:p>
          <a:p>
            <a:r>
              <a:rPr lang="nl-BE"/>
              <a:t>Kredietscore</a:t>
            </a:r>
          </a:p>
        </p:txBody>
      </p:sp>
      <p:pic>
        <p:nvPicPr>
          <p:cNvPr id="7" name="Picture 6">
            <a:extLst>
              <a:ext uri="{FF2B5EF4-FFF2-40B4-BE49-F238E27FC236}">
                <a16:creationId xmlns:a16="http://schemas.microsoft.com/office/drawing/2014/main" id="{F0BBFE94-A3D0-A71C-DF90-74C04A8D6F37}"/>
              </a:ext>
            </a:extLst>
          </p:cNvPr>
          <p:cNvPicPr>
            <a:picLocks noChangeAspect="1"/>
          </p:cNvPicPr>
          <p:nvPr/>
        </p:nvPicPr>
        <p:blipFill>
          <a:blip r:embed="rId3"/>
          <a:srcRect t="14873" r="3820"/>
          <a:stretch>
            <a:fillRect/>
          </a:stretch>
        </p:blipFill>
        <p:spPr>
          <a:xfrm>
            <a:off x="4653106" y="1825625"/>
            <a:ext cx="6700694" cy="3384331"/>
          </a:xfrm>
          <a:prstGeom prst="rect">
            <a:avLst/>
          </a:prstGeom>
        </p:spPr>
      </p:pic>
    </p:spTree>
    <p:extLst>
      <p:ext uri="{BB962C8B-B14F-4D97-AF65-F5344CB8AC3E}">
        <p14:creationId xmlns:p14="http://schemas.microsoft.com/office/powerpoint/2010/main" val="20724039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9554B7-AC71-9349-465F-E9EC74232A4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EF4FC4-2100-12B8-44A6-A3EC7576CA2B}"/>
              </a:ext>
            </a:extLst>
          </p:cNvPr>
          <p:cNvSpPr>
            <a:spLocks noGrp="1"/>
          </p:cNvSpPr>
          <p:nvPr>
            <p:ph type="title"/>
          </p:nvPr>
        </p:nvSpPr>
        <p:spPr/>
        <p:txBody>
          <a:bodyPr/>
          <a:lstStyle/>
          <a:p>
            <a:r>
              <a:rPr lang="nl-BE">
                <a:solidFill>
                  <a:srgbClr val="244337"/>
                </a:solidFill>
                <a:latin typeface="Lato Black" panose="020F0A02020204030203" pitchFamily="34" charset="0"/>
              </a:rPr>
              <a:t>Benchmark Exor</a:t>
            </a:r>
            <a:endParaRPr lang="en-BE">
              <a:solidFill>
                <a:srgbClr val="244337"/>
              </a:solidFill>
              <a:latin typeface="Lato Black" panose="020F0A02020204030203" pitchFamily="34" charset="0"/>
            </a:endParaRPr>
          </a:p>
        </p:txBody>
      </p:sp>
      <p:pic>
        <p:nvPicPr>
          <p:cNvPr id="5" name="Content Placeholder 4">
            <a:extLst>
              <a:ext uri="{FF2B5EF4-FFF2-40B4-BE49-F238E27FC236}">
                <a16:creationId xmlns:a16="http://schemas.microsoft.com/office/drawing/2014/main" id="{13953791-5467-0DF9-6EAF-F8DBF3419A4D}"/>
              </a:ext>
            </a:extLst>
          </p:cNvPr>
          <p:cNvPicPr>
            <a:picLocks noGrp="1" noChangeAspect="1"/>
          </p:cNvPicPr>
          <p:nvPr>
            <p:ph idx="1"/>
          </p:nvPr>
        </p:nvPicPr>
        <p:blipFill>
          <a:blip r:embed="rId3"/>
          <a:stretch>
            <a:fillRect/>
          </a:stretch>
        </p:blipFill>
        <p:spPr>
          <a:xfrm>
            <a:off x="2506133" y="1444557"/>
            <a:ext cx="6644683" cy="4732406"/>
          </a:xfrm>
          <a:prstGeom prst="rect">
            <a:avLst/>
          </a:prstGeom>
        </p:spPr>
      </p:pic>
    </p:spTree>
    <p:extLst>
      <p:ext uri="{BB962C8B-B14F-4D97-AF65-F5344CB8AC3E}">
        <p14:creationId xmlns:p14="http://schemas.microsoft.com/office/powerpoint/2010/main" val="18244508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E83DB3-5F9D-8BC4-96ED-DB669E91C237}"/>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016749B5-171B-9EC0-5FA3-765C5863D035}"/>
              </a:ext>
            </a:extLst>
          </p:cNvPr>
          <p:cNvSpPr>
            <a:spLocks noGrp="1"/>
          </p:cNvSpPr>
          <p:nvPr>
            <p:ph type="title"/>
          </p:nvPr>
        </p:nvSpPr>
        <p:spPr/>
        <p:txBody>
          <a:bodyPr/>
          <a:lstStyle/>
          <a:p>
            <a:r>
              <a:rPr lang="nl-BE" dirty="0">
                <a:solidFill>
                  <a:srgbClr val="244337"/>
                </a:solidFill>
                <a:latin typeface="Lato Black" panose="020F0A02020204030203" pitchFamily="34" charset="0"/>
              </a:rPr>
              <a:t>Industry</a:t>
            </a:r>
          </a:p>
        </p:txBody>
      </p:sp>
      <p:sp>
        <p:nvSpPr>
          <p:cNvPr id="3" name="Tijdelijke aanduiding voor inhoud 2">
            <a:extLst>
              <a:ext uri="{FF2B5EF4-FFF2-40B4-BE49-F238E27FC236}">
                <a16:creationId xmlns:a16="http://schemas.microsoft.com/office/drawing/2014/main" id="{D64DD0F2-3D10-CE31-3DFB-6E78C5F2318F}"/>
              </a:ext>
            </a:extLst>
          </p:cNvPr>
          <p:cNvSpPr>
            <a:spLocks noGrp="1"/>
          </p:cNvSpPr>
          <p:nvPr>
            <p:ph idx="1"/>
          </p:nvPr>
        </p:nvSpPr>
        <p:spPr/>
        <p:txBody>
          <a:bodyPr/>
          <a:lstStyle/>
          <a:p>
            <a:r>
              <a:rPr lang="nl-BE" sz="2400" dirty="0">
                <a:latin typeface="Cambria" panose="02040503050406030204" pitchFamily="18" charset="0"/>
              </a:rPr>
              <a:t>Luxejachtindustrie is een nichemarkt</a:t>
            </a:r>
          </a:p>
          <a:p>
            <a:pPr lvl="1">
              <a:spcAft>
                <a:spcPts val="1200"/>
              </a:spcAft>
            </a:pPr>
            <a:r>
              <a:rPr lang="nl-BE" sz="2000" dirty="0">
                <a:latin typeface="Cambria" panose="02040503050406030204" pitchFamily="18" charset="0"/>
              </a:rPr>
              <a:t>Beperkte volumes, sterke concurrentie en hoge kwaliteitseisen</a:t>
            </a:r>
          </a:p>
          <a:p>
            <a:r>
              <a:rPr lang="nl-BE" sz="2400" dirty="0">
                <a:latin typeface="Cambria" panose="02040503050406030204" pitchFamily="18" charset="0"/>
              </a:rPr>
              <a:t>Onderscheiden zich door </a:t>
            </a:r>
          </a:p>
          <a:p>
            <a:pPr lvl="1"/>
            <a:r>
              <a:rPr lang="nl-BE" sz="2000" dirty="0">
                <a:latin typeface="Cambria" panose="02040503050406030204" pitchFamily="18" charset="0"/>
              </a:rPr>
              <a:t>Premiumpositie</a:t>
            </a:r>
          </a:p>
          <a:p>
            <a:pPr lvl="1"/>
            <a:r>
              <a:rPr lang="nl-BE" sz="2000" dirty="0">
                <a:latin typeface="Cambria" panose="02040503050406030204" pitchFamily="18" charset="0"/>
              </a:rPr>
              <a:t>Maatwerkbenadering</a:t>
            </a:r>
          </a:p>
          <a:p>
            <a:pPr lvl="1">
              <a:spcAft>
                <a:spcPts val="1200"/>
              </a:spcAft>
            </a:pPr>
            <a:r>
              <a:rPr lang="nl-BE" sz="2000" dirty="0">
                <a:latin typeface="Cambria" panose="02040503050406030204" pitchFamily="18" charset="0"/>
              </a:rPr>
              <a:t>Zeer sterke merkidentiteit</a:t>
            </a:r>
          </a:p>
          <a:p>
            <a:r>
              <a:rPr lang="nl-BE" sz="2400" dirty="0">
                <a:latin typeface="Cambria" panose="02040503050406030204" pitchFamily="18" charset="0"/>
              </a:rPr>
              <a:t>Ondanks in hogere segment toch nog lage P/E-ratio : 10</a:t>
            </a:r>
          </a:p>
          <a:p>
            <a:pPr lvl="1"/>
            <a:r>
              <a:rPr lang="nl-BE" sz="2000" dirty="0">
                <a:latin typeface="Cambria" panose="02040503050406030204" pitchFamily="18" charset="0"/>
              </a:rPr>
              <a:t>Ferretti : 11</a:t>
            </a:r>
          </a:p>
          <a:p>
            <a:pPr lvl="1"/>
            <a:r>
              <a:rPr lang="nl-BE" sz="2000" dirty="0">
                <a:latin typeface="Cambria" panose="02040503050406030204" pitchFamily="18" charset="0"/>
              </a:rPr>
              <a:t>Italian Sea Group : 17,5</a:t>
            </a:r>
          </a:p>
          <a:p>
            <a:pPr lvl="1"/>
            <a:r>
              <a:rPr lang="nl-BE" sz="2000" dirty="0">
                <a:latin typeface="Cambria" panose="02040503050406030204" pitchFamily="18" charset="0"/>
              </a:rPr>
              <a:t>Bénéteau : 30</a:t>
            </a:r>
          </a:p>
          <a:p>
            <a:pPr>
              <a:spcAft>
                <a:spcPts val="1200"/>
              </a:spcAft>
            </a:pPr>
            <a:endParaRPr lang="nl-BE" dirty="0"/>
          </a:p>
        </p:txBody>
      </p:sp>
    </p:spTree>
    <p:extLst>
      <p:ext uri="{BB962C8B-B14F-4D97-AF65-F5344CB8AC3E}">
        <p14:creationId xmlns:p14="http://schemas.microsoft.com/office/powerpoint/2010/main" val="7884244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F476F-A227-38A9-3358-2C28E2B90495}"/>
              </a:ext>
            </a:extLst>
          </p:cNvPr>
          <p:cNvSpPr>
            <a:spLocks noGrp="1"/>
          </p:cNvSpPr>
          <p:nvPr>
            <p:ph type="title"/>
          </p:nvPr>
        </p:nvSpPr>
        <p:spPr/>
        <p:txBody>
          <a:bodyPr/>
          <a:lstStyle/>
          <a:p>
            <a:r>
              <a:rPr lang="nl-BE">
                <a:solidFill>
                  <a:srgbClr val="244337"/>
                </a:solidFill>
                <a:latin typeface="Lato Black" panose="020F0A02020204030203" pitchFamily="34" charset="0"/>
              </a:rPr>
              <a:t>SWOT</a:t>
            </a:r>
            <a:endParaRPr lang="en-BE">
              <a:solidFill>
                <a:srgbClr val="244337"/>
              </a:solidFill>
              <a:latin typeface="Lato Black" panose="020F0A02020204030203" pitchFamily="34" charset="0"/>
            </a:endParaRPr>
          </a:p>
        </p:txBody>
      </p:sp>
      <p:sp>
        <p:nvSpPr>
          <p:cNvPr id="3" name="Content Placeholder 2">
            <a:extLst>
              <a:ext uri="{FF2B5EF4-FFF2-40B4-BE49-F238E27FC236}">
                <a16:creationId xmlns:a16="http://schemas.microsoft.com/office/drawing/2014/main" id="{7FEE26D9-5E51-5325-9485-94F206905B30}"/>
              </a:ext>
            </a:extLst>
          </p:cNvPr>
          <p:cNvSpPr>
            <a:spLocks noGrp="1"/>
          </p:cNvSpPr>
          <p:nvPr>
            <p:ph idx="1"/>
          </p:nvPr>
        </p:nvSpPr>
        <p:spPr/>
        <p:txBody>
          <a:bodyPr/>
          <a:lstStyle/>
          <a:p>
            <a:endParaRPr lang="en-BE"/>
          </a:p>
        </p:txBody>
      </p:sp>
      <p:graphicFrame>
        <p:nvGraphicFramePr>
          <p:cNvPr id="6" name="Diagram 5">
            <a:extLst>
              <a:ext uri="{FF2B5EF4-FFF2-40B4-BE49-F238E27FC236}">
                <a16:creationId xmlns:a16="http://schemas.microsoft.com/office/drawing/2014/main" id="{8C68E750-9B5B-E787-24D0-DD675C90C194}"/>
              </a:ext>
            </a:extLst>
          </p:cNvPr>
          <p:cNvGraphicFramePr/>
          <p:nvPr/>
        </p:nvGraphicFramePr>
        <p:xfrm>
          <a:off x="582930" y="1188720"/>
          <a:ext cx="10770870" cy="51953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Rechthoek 6">
            <a:extLst>
              <a:ext uri="{FF2B5EF4-FFF2-40B4-BE49-F238E27FC236}">
                <a16:creationId xmlns:a16="http://schemas.microsoft.com/office/drawing/2014/main" id="{333E10B0-035B-223E-1153-AE622D24FECD}"/>
              </a:ext>
            </a:extLst>
          </p:cNvPr>
          <p:cNvSpPr/>
          <p:nvPr/>
        </p:nvSpPr>
        <p:spPr>
          <a:xfrm>
            <a:off x="10527030" y="3429000"/>
            <a:ext cx="1885950" cy="153162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BE"/>
          </a:p>
        </p:txBody>
      </p:sp>
    </p:spTree>
    <p:extLst>
      <p:ext uri="{BB962C8B-B14F-4D97-AF65-F5344CB8AC3E}">
        <p14:creationId xmlns:p14="http://schemas.microsoft.com/office/powerpoint/2010/main" val="40462888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6FFEE9-2315-39C9-095F-7F8ACB5C7F9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06F473-1751-539C-C7D6-BB5E0E6EAECC}"/>
              </a:ext>
            </a:extLst>
          </p:cNvPr>
          <p:cNvSpPr>
            <a:spLocks noGrp="1"/>
          </p:cNvSpPr>
          <p:nvPr>
            <p:ph type="title"/>
          </p:nvPr>
        </p:nvSpPr>
        <p:spPr/>
        <p:txBody>
          <a:bodyPr/>
          <a:lstStyle/>
          <a:p>
            <a:r>
              <a:rPr lang="nl-BE">
                <a:solidFill>
                  <a:srgbClr val="244337"/>
                </a:solidFill>
                <a:latin typeface="Lato Black" panose="020F0A02020204030203" pitchFamily="34" charset="0"/>
              </a:rPr>
              <a:t>SWOT</a:t>
            </a:r>
            <a:endParaRPr lang="en-BE">
              <a:solidFill>
                <a:srgbClr val="244337"/>
              </a:solidFill>
              <a:latin typeface="Lato Black" panose="020F0A02020204030203" pitchFamily="34" charset="0"/>
            </a:endParaRPr>
          </a:p>
        </p:txBody>
      </p:sp>
      <p:grpSp>
        <p:nvGrpSpPr>
          <p:cNvPr id="9" name="Groep 8">
            <a:extLst>
              <a:ext uri="{FF2B5EF4-FFF2-40B4-BE49-F238E27FC236}">
                <a16:creationId xmlns:a16="http://schemas.microsoft.com/office/drawing/2014/main" id="{FA65885D-5264-0859-C96B-D5F58F3A10D8}"/>
              </a:ext>
            </a:extLst>
          </p:cNvPr>
          <p:cNvGrpSpPr/>
          <p:nvPr/>
        </p:nvGrpSpPr>
        <p:grpSpPr>
          <a:xfrm>
            <a:off x="970089" y="1621971"/>
            <a:ext cx="10383711" cy="4317376"/>
            <a:chOff x="2008452" y="0"/>
            <a:chExt cx="2566506" cy="1662514"/>
          </a:xfrm>
        </p:grpSpPr>
        <p:sp>
          <p:nvSpPr>
            <p:cNvPr id="10" name="Rechthoek: afgeronde hoeken 9">
              <a:extLst>
                <a:ext uri="{FF2B5EF4-FFF2-40B4-BE49-F238E27FC236}">
                  <a16:creationId xmlns:a16="http://schemas.microsoft.com/office/drawing/2014/main" id="{AE86C892-058C-5DCB-85B0-8EEB1266419C}"/>
                </a:ext>
              </a:extLst>
            </p:cNvPr>
            <p:cNvSpPr/>
            <p:nvPr/>
          </p:nvSpPr>
          <p:spPr>
            <a:xfrm>
              <a:off x="2008452" y="0"/>
              <a:ext cx="2566506" cy="1662514"/>
            </a:xfrm>
            <a:prstGeom prst="roundRect">
              <a:avLst>
                <a:gd name="adj" fmla="val 10000"/>
              </a:avLst>
            </a:prstGeom>
            <a:ln>
              <a:solidFill>
                <a:schemeClr val="accent3"/>
              </a:solidFill>
            </a:ln>
          </p:spPr>
          <p:style>
            <a:lnRef idx="2">
              <a:scrgbClr r="0" g="0" b="0"/>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a:lstStyle/>
            <a:p>
              <a:endParaRPr lang="nl-BE"/>
            </a:p>
          </p:txBody>
        </p:sp>
        <p:sp>
          <p:nvSpPr>
            <p:cNvPr id="11" name="Rechthoek: afgeronde hoeken 4">
              <a:extLst>
                <a:ext uri="{FF2B5EF4-FFF2-40B4-BE49-F238E27FC236}">
                  <a16:creationId xmlns:a16="http://schemas.microsoft.com/office/drawing/2014/main" id="{D2D69F3D-5CC9-0940-B9C4-A245AD04F636}"/>
                </a:ext>
              </a:extLst>
            </p:cNvPr>
            <p:cNvSpPr txBox="1"/>
            <p:nvPr/>
          </p:nvSpPr>
          <p:spPr>
            <a:xfrm>
              <a:off x="2044972" y="36520"/>
              <a:ext cx="1723514" cy="1173845"/>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41910" tIns="41910" rIns="41910" bIns="41910" numCol="1" spcCol="1270" anchor="t" anchorCtr="0">
              <a:noAutofit/>
            </a:bodyPr>
            <a:lstStyle/>
            <a:p>
              <a:pPr marL="0" lvl="1" algn="l" defTabSz="400050">
                <a:lnSpc>
                  <a:spcPct val="90000"/>
                </a:lnSpc>
                <a:spcBef>
                  <a:spcPct val="0"/>
                </a:spcBef>
                <a:spcAft>
                  <a:spcPct val="15000"/>
                </a:spcAft>
              </a:pPr>
              <a:endParaRPr lang="nl-BE" sz="2400" kern="1200"/>
            </a:p>
            <a:p>
              <a:pPr marL="57150" lvl="1" indent="-57150" algn="l" defTabSz="400050">
                <a:lnSpc>
                  <a:spcPct val="90000"/>
                </a:lnSpc>
                <a:spcBef>
                  <a:spcPct val="0"/>
                </a:spcBef>
                <a:spcAft>
                  <a:spcPct val="15000"/>
                </a:spcAft>
                <a:buChar char="•"/>
              </a:pPr>
              <a:r>
                <a:rPr lang="nl-BE" sz="2400" kern="1200"/>
                <a:t>  Langetermijnvisie</a:t>
              </a:r>
            </a:p>
            <a:p>
              <a:pPr marL="57150" lvl="1" indent="-57150" algn="l" defTabSz="400050">
                <a:lnSpc>
                  <a:spcPct val="90000"/>
                </a:lnSpc>
                <a:spcBef>
                  <a:spcPct val="0"/>
                </a:spcBef>
                <a:spcAft>
                  <a:spcPct val="15000"/>
                </a:spcAft>
                <a:buChar char="•"/>
              </a:pPr>
              <a:r>
                <a:rPr lang="nl-BE" sz="2400" kern="1200"/>
                <a:t>  Diversificatie over meerdere sectoren </a:t>
              </a:r>
            </a:p>
            <a:p>
              <a:pPr marL="57150" lvl="1" indent="-57150" algn="l" defTabSz="400050">
                <a:lnSpc>
                  <a:spcPct val="90000"/>
                </a:lnSpc>
                <a:spcBef>
                  <a:spcPct val="0"/>
                </a:spcBef>
                <a:spcAft>
                  <a:spcPct val="15000"/>
                </a:spcAft>
                <a:buChar char="•"/>
              </a:pPr>
              <a:r>
                <a:rPr lang="nl-BE" sz="2400" kern="1200"/>
                <a:t>  Hoogwaardige activa met sterke marktposities</a:t>
              </a:r>
            </a:p>
            <a:p>
              <a:pPr marL="57150" lvl="1" indent="-57150" defTabSz="400050">
                <a:lnSpc>
                  <a:spcPct val="90000"/>
                </a:lnSpc>
                <a:spcBef>
                  <a:spcPct val="0"/>
                </a:spcBef>
                <a:spcAft>
                  <a:spcPct val="15000"/>
                </a:spcAft>
                <a:buChar char="•"/>
              </a:pPr>
              <a:r>
                <a:rPr lang="nl-BE" sz="2400"/>
                <a:t>  Lage schuld en netto kaspositie</a:t>
              </a:r>
            </a:p>
            <a:p>
              <a:pPr marL="57150" lvl="1" indent="-57150" defTabSz="400050">
                <a:lnSpc>
                  <a:spcPct val="90000"/>
                </a:lnSpc>
                <a:spcBef>
                  <a:spcPct val="0"/>
                </a:spcBef>
                <a:spcAft>
                  <a:spcPct val="15000"/>
                </a:spcAft>
                <a:buChar char="•"/>
              </a:pPr>
              <a:r>
                <a:rPr lang="nl-BE" sz="2400" kern="1200"/>
                <a:t>+18% per jaar in het voorbije decennium</a:t>
              </a:r>
            </a:p>
            <a:p>
              <a:pPr marL="57150" lvl="1" indent="-57150" defTabSz="400050">
                <a:lnSpc>
                  <a:spcPct val="90000"/>
                </a:lnSpc>
                <a:spcBef>
                  <a:spcPct val="0"/>
                </a:spcBef>
                <a:spcAft>
                  <a:spcPct val="15000"/>
                </a:spcAft>
                <a:buChar char="•"/>
              </a:pPr>
              <a:r>
                <a:rPr lang="nl-BE" sz="2400"/>
                <a:t> Familiale verankering, belangen management en aandeelhouders zitten op één lijn</a:t>
              </a:r>
            </a:p>
            <a:p>
              <a:pPr marL="57150" lvl="1" indent="-57150" defTabSz="400050">
                <a:lnSpc>
                  <a:spcPct val="90000"/>
                </a:lnSpc>
                <a:spcBef>
                  <a:spcPct val="0"/>
                </a:spcBef>
                <a:spcAft>
                  <a:spcPct val="15000"/>
                </a:spcAft>
                <a:buChar char="•"/>
              </a:pPr>
              <a:r>
                <a:rPr lang="nl-BE" sz="2400"/>
                <a:t> Stabiele cashflows Ferrari</a:t>
              </a:r>
            </a:p>
            <a:p>
              <a:pPr marL="0" lvl="1" defTabSz="400050">
                <a:lnSpc>
                  <a:spcPct val="90000"/>
                </a:lnSpc>
                <a:spcBef>
                  <a:spcPct val="0"/>
                </a:spcBef>
                <a:spcAft>
                  <a:spcPct val="15000"/>
                </a:spcAft>
              </a:pPr>
              <a:endParaRPr lang="nl-BE" sz="2400" kern="1200"/>
            </a:p>
            <a:p>
              <a:pPr marL="57150" lvl="1" indent="-57150" algn="l" defTabSz="400050">
                <a:lnSpc>
                  <a:spcPct val="90000"/>
                </a:lnSpc>
                <a:spcBef>
                  <a:spcPct val="0"/>
                </a:spcBef>
                <a:spcAft>
                  <a:spcPct val="15000"/>
                </a:spcAft>
                <a:buChar char="•"/>
              </a:pPr>
              <a:endParaRPr lang="nl-BE" sz="900" kern="1200"/>
            </a:p>
          </p:txBody>
        </p:sp>
      </p:grpSp>
      <p:grpSp>
        <p:nvGrpSpPr>
          <p:cNvPr id="4" name="Groep 3">
            <a:extLst>
              <a:ext uri="{FF2B5EF4-FFF2-40B4-BE49-F238E27FC236}">
                <a16:creationId xmlns:a16="http://schemas.microsoft.com/office/drawing/2014/main" id="{B9C48B2B-3C8B-41D7-4D4D-4DA81C689DCA}"/>
              </a:ext>
            </a:extLst>
          </p:cNvPr>
          <p:cNvGrpSpPr/>
          <p:nvPr/>
        </p:nvGrpSpPr>
        <p:grpSpPr>
          <a:xfrm>
            <a:off x="9318171" y="4103915"/>
            <a:ext cx="2873829" cy="2754086"/>
            <a:chOff x="3083891" y="296135"/>
            <a:chExt cx="2249589" cy="2249589"/>
          </a:xfrm>
        </p:grpSpPr>
        <p:sp>
          <p:nvSpPr>
            <p:cNvPr id="5" name="Gedeeltelijke cirkel 4">
              <a:extLst>
                <a:ext uri="{FF2B5EF4-FFF2-40B4-BE49-F238E27FC236}">
                  <a16:creationId xmlns:a16="http://schemas.microsoft.com/office/drawing/2014/main" id="{22F10442-4F4E-44B1-4E56-3F20FBB32A9C}"/>
                </a:ext>
              </a:extLst>
            </p:cNvPr>
            <p:cNvSpPr/>
            <p:nvPr/>
          </p:nvSpPr>
          <p:spPr>
            <a:xfrm>
              <a:off x="3083891" y="296135"/>
              <a:ext cx="2249589" cy="2249589"/>
            </a:xfrm>
            <a:prstGeom prst="pieWedge">
              <a:avLst/>
            </a:prstGeom>
            <a:solidFill>
              <a:schemeClr val="accent3"/>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nl-BE"/>
            </a:p>
          </p:txBody>
        </p:sp>
        <p:sp>
          <p:nvSpPr>
            <p:cNvPr id="8" name="Gedeeltelijke cirkel 4">
              <a:extLst>
                <a:ext uri="{FF2B5EF4-FFF2-40B4-BE49-F238E27FC236}">
                  <a16:creationId xmlns:a16="http://schemas.microsoft.com/office/drawing/2014/main" id="{75F4FE24-7EEC-007B-4E74-03F846B77446}"/>
                </a:ext>
              </a:extLst>
            </p:cNvPr>
            <p:cNvSpPr txBox="1"/>
            <p:nvPr/>
          </p:nvSpPr>
          <p:spPr>
            <a:xfrm>
              <a:off x="3742780" y="955024"/>
              <a:ext cx="1590700" cy="15907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98272" tIns="398272" rIns="398272" bIns="398272" numCol="1" spcCol="1270" anchor="ctr" anchorCtr="0">
              <a:noAutofit/>
            </a:bodyPr>
            <a:lstStyle/>
            <a:p>
              <a:pPr marL="0" lvl="0" indent="0" algn="ctr" defTabSz="2489200">
                <a:lnSpc>
                  <a:spcPct val="90000"/>
                </a:lnSpc>
                <a:spcBef>
                  <a:spcPct val="0"/>
                </a:spcBef>
                <a:spcAft>
                  <a:spcPct val="35000"/>
                </a:spcAft>
                <a:buNone/>
              </a:pPr>
              <a:r>
                <a:rPr lang="nl-BE" sz="5600" kern="1200"/>
                <a:t>S</a:t>
              </a:r>
            </a:p>
          </p:txBody>
        </p:sp>
      </p:grpSp>
    </p:spTree>
    <p:extLst>
      <p:ext uri="{BB962C8B-B14F-4D97-AF65-F5344CB8AC3E}">
        <p14:creationId xmlns:p14="http://schemas.microsoft.com/office/powerpoint/2010/main" val="40647744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158F8B-8508-43C9-6068-AA1EDBA2AE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BEDFBFB-FCF1-ED8E-B73A-8899B9A57EEC}"/>
              </a:ext>
            </a:extLst>
          </p:cNvPr>
          <p:cNvSpPr>
            <a:spLocks noGrp="1"/>
          </p:cNvSpPr>
          <p:nvPr>
            <p:ph type="title"/>
          </p:nvPr>
        </p:nvSpPr>
        <p:spPr/>
        <p:txBody>
          <a:bodyPr/>
          <a:lstStyle/>
          <a:p>
            <a:r>
              <a:rPr lang="nl-BE">
                <a:solidFill>
                  <a:srgbClr val="244337"/>
                </a:solidFill>
                <a:latin typeface="Lato Black" panose="020F0A02020204030203" pitchFamily="34" charset="0"/>
              </a:rPr>
              <a:t>SWOT</a:t>
            </a:r>
            <a:endParaRPr lang="en-BE">
              <a:solidFill>
                <a:srgbClr val="244337"/>
              </a:solidFill>
              <a:latin typeface="Lato Black" panose="020F0A02020204030203" pitchFamily="34" charset="0"/>
            </a:endParaRPr>
          </a:p>
        </p:txBody>
      </p:sp>
      <p:grpSp>
        <p:nvGrpSpPr>
          <p:cNvPr id="9" name="Groep 8">
            <a:extLst>
              <a:ext uri="{FF2B5EF4-FFF2-40B4-BE49-F238E27FC236}">
                <a16:creationId xmlns:a16="http://schemas.microsoft.com/office/drawing/2014/main" id="{FC58B460-31B4-EA37-5EA4-3D163AB81512}"/>
              </a:ext>
            </a:extLst>
          </p:cNvPr>
          <p:cNvGrpSpPr/>
          <p:nvPr/>
        </p:nvGrpSpPr>
        <p:grpSpPr>
          <a:xfrm>
            <a:off x="970089" y="1621971"/>
            <a:ext cx="10383711" cy="4317376"/>
            <a:chOff x="2008452" y="0"/>
            <a:chExt cx="2566506" cy="1662514"/>
          </a:xfrm>
        </p:grpSpPr>
        <p:sp>
          <p:nvSpPr>
            <p:cNvPr id="10" name="Rechthoek: afgeronde hoeken 9">
              <a:extLst>
                <a:ext uri="{FF2B5EF4-FFF2-40B4-BE49-F238E27FC236}">
                  <a16:creationId xmlns:a16="http://schemas.microsoft.com/office/drawing/2014/main" id="{D69DEBCA-60C5-295E-5670-B311F0967DF7}"/>
                </a:ext>
              </a:extLst>
            </p:cNvPr>
            <p:cNvSpPr/>
            <p:nvPr/>
          </p:nvSpPr>
          <p:spPr>
            <a:xfrm>
              <a:off x="2008452" y="0"/>
              <a:ext cx="2566506" cy="1662514"/>
            </a:xfrm>
            <a:prstGeom prst="roundRect">
              <a:avLst>
                <a:gd name="adj" fmla="val 10000"/>
              </a:avLst>
            </a:prstGeom>
            <a:ln>
              <a:solidFill>
                <a:schemeClr val="accent3"/>
              </a:solidFill>
            </a:ln>
          </p:spPr>
          <p:style>
            <a:lnRef idx="2">
              <a:scrgbClr r="0" g="0" b="0"/>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a:lstStyle/>
            <a:p>
              <a:endParaRPr lang="nl-BE"/>
            </a:p>
          </p:txBody>
        </p:sp>
        <p:sp>
          <p:nvSpPr>
            <p:cNvPr id="11" name="Rechthoek: afgeronde hoeken 4">
              <a:extLst>
                <a:ext uri="{FF2B5EF4-FFF2-40B4-BE49-F238E27FC236}">
                  <a16:creationId xmlns:a16="http://schemas.microsoft.com/office/drawing/2014/main" id="{2599AC72-ECE2-6A51-A225-FD060D67098B}"/>
                </a:ext>
              </a:extLst>
            </p:cNvPr>
            <p:cNvSpPr txBox="1"/>
            <p:nvPr/>
          </p:nvSpPr>
          <p:spPr>
            <a:xfrm>
              <a:off x="2044972" y="36520"/>
              <a:ext cx="1723514" cy="1173845"/>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41910" tIns="41910" rIns="41910" bIns="41910" numCol="1" spcCol="1270" anchor="t" anchorCtr="0">
              <a:noAutofit/>
            </a:bodyPr>
            <a:lstStyle/>
            <a:p>
              <a:pPr marL="0" lvl="1" algn="l" defTabSz="400050">
                <a:lnSpc>
                  <a:spcPct val="90000"/>
                </a:lnSpc>
                <a:spcBef>
                  <a:spcPct val="0"/>
                </a:spcBef>
                <a:spcAft>
                  <a:spcPct val="15000"/>
                </a:spcAft>
              </a:pPr>
              <a:endParaRPr lang="nl-BE" sz="2400" kern="1200"/>
            </a:p>
            <a:p>
              <a:pPr marL="285750" lvl="0" indent="-285750">
                <a:buFont typeface="Arial" panose="020B0604020202020204" pitchFamily="34" charset="0"/>
                <a:buChar char="•"/>
              </a:pPr>
              <a:r>
                <a:rPr lang="nl-BE" sz="2400"/>
                <a:t>Hoge waardering van Ferrari maakt </a:t>
              </a:r>
              <a:r>
                <a:rPr lang="nl-BE" sz="2400" err="1"/>
                <a:t>Exor</a:t>
              </a:r>
              <a:r>
                <a:rPr lang="nl-BE" sz="2400"/>
                <a:t> gevoelig bij marktdalingen</a:t>
              </a:r>
            </a:p>
            <a:p>
              <a:pPr marL="285750" indent="-285750">
                <a:buFont typeface="Arial" panose="020B0604020202020204" pitchFamily="34" charset="0"/>
                <a:buChar char="•"/>
              </a:pPr>
              <a:r>
                <a:rPr lang="nl-BE" sz="2400"/>
                <a:t>Laag </a:t>
              </a:r>
              <a:r>
                <a:rPr lang="nl-BE" sz="2400" err="1"/>
                <a:t>divendenrendement</a:t>
              </a:r>
              <a:endParaRPr lang="nl-BE" sz="2400"/>
            </a:p>
            <a:p>
              <a:pPr marL="285750" lvl="0" indent="-285750">
                <a:buFont typeface="Arial" panose="020B0604020202020204" pitchFamily="34" charset="0"/>
                <a:buChar char="•"/>
              </a:pPr>
              <a:r>
                <a:rPr lang="nl-BE" sz="2400"/>
                <a:t>Gewicht van cyclische bedrijven (</a:t>
              </a:r>
              <a:r>
                <a:rPr lang="nl-BE" sz="2400" err="1"/>
                <a:t>Stellantis</a:t>
              </a:r>
              <a:r>
                <a:rPr lang="nl-BE" sz="2400"/>
                <a:t>, CNH Industrial, Iveco) blijft groot</a:t>
              </a:r>
              <a:endParaRPr lang="nl-BE" sz="2400" kern="1200"/>
            </a:p>
          </p:txBody>
        </p:sp>
      </p:grpSp>
      <p:grpSp>
        <p:nvGrpSpPr>
          <p:cNvPr id="3" name="Groep 2">
            <a:extLst>
              <a:ext uri="{FF2B5EF4-FFF2-40B4-BE49-F238E27FC236}">
                <a16:creationId xmlns:a16="http://schemas.microsoft.com/office/drawing/2014/main" id="{8E2B90A5-8769-2034-4B86-987EFBABF707}"/>
              </a:ext>
            </a:extLst>
          </p:cNvPr>
          <p:cNvGrpSpPr/>
          <p:nvPr/>
        </p:nvGrpSpPr>
        <p:grpSpPr>
          <a:xfrm>
            <a:off x="0" y="4250724"/>
            <a:ext cx="2916195" cy="2607276"/>
            <a:chOff x="5437388" y="296135"/>
            <a:chExt cx="2249589" cy="2249589"/>
          </a:xfrm>
        </p:grpSpPr>
        <p:sp>
          <p:nvSpPr>
            <p:cNvPr id="6" name="Gedeeltelijke cirkel 5">
              <a:extLst>
                <a:ext uri="{FF2B5EF4-FFF2-40B4-BE49-F238E27FC236}">
                  <a16:creationId xmlns:a16="http://schemas.microsoft.com/office/drawing/2014/main" id="{BAE10056-580C-8279-895C-5378C06ADAFC}"/>
                </a:ext>
              </a:extLst>
            </p:cNvPr>
            <p:cNvSpPr/>
            <p:nvPr/>
          </p:nvSpPr>
          <p:spPr>
            <a:xfrm rot="5400000">
              <a:off x="5437388" y="296135"/>
              <a:ext cx="2249589" cy="2249589"/>
            </a:xfrm>
            <a:prstGeom prst="pieWedge">
              <a:avLst/>
            </a:prstGeom>
            <a:solidFill>
              <a:schemeClr val="accent3"/>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nl-BE"/>
            </a:p>
          </p:txBody>
        </p:sp>
        <p:sp>
          <p:nvSpPr>
            <p:cNvPr id="7" name="Gedeeltelijke cirkel 4">
              <a:extLst>
                <a:ext uri="{FF2B5EF4-FFF2-40B4-BE49-F238E27FC236}">
                  <a16:creationId xmlns:a16="http://schemas.microsoft.com/office/drawing/2014/main" id="{80D9E609-B960-5BCC-C4EC-D1270DD161DF}"/>
                </a:ext>
              </a:extLst>
            </p:cNvPr>
            <p:cNvSpPr txBox="1"/>
            <p:nvPr/>
          </p:nvSpPr>
          <p:spPr>
            <a:xfrm>
              <a:off x="5437388" y="955024"/>
              <a:ext cx="1590700" cy="15907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98272" tIns="398272" rIns="398272" bIns="398272" numCol="1" spcCol="1270" anchor="ctr" anchorCtr="0">
              <a:noAutofit/>
            </a:bodyPr>
            <a:lstStyle/>
            <a:p>
              <a:pPr marL="0" lvl="0" indent="0" algn="ctr" defTabSz="2489200">
                <a:lnSpc>
                  <a:spcPct val="90000"/>
                </a:lnSpc>
                <a:spcBef>
                  <a:spcPct val="0"/>
                </a:spcBef>
                <a:spcAft>
                  <a:spcPct val="35000"/>
                </a:spcAft>
                <a:buNone/>
              </a:pPr>
              <a:r>
                <a:rPr lang="nl-BE" sz="5600" kern="1200"/>
                <a:t>W</a:t>
              </a:r>
            </a:p>
          </p:txBody>
        </p:sp>
      </p:grpSp>
    </p:spTree>
    <p:extLst>
      <p:ext uri="{BB962C8B-B14F-4D97-AF65-F5344CB8AC3E}">
        <p14:creationId xmlns:p14="http://schemas.microsoft.com/office/powerpoint/2010/main" val="3247604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B25AFD-B9C9-44EC-4857-B162A47E1AE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653A242-5363-3255-F1F0-271D398758D6}"/>
              </a:ext>
            </a:extLst>
          </p:cNvPr>
          <p:cNvSpPr>
            <a:spLocks noGrp="1"/>
          </p:cNvSpPr>
          <p:nvPr>
            <p:ph type="title"/>
          </p:nvPr>
        </p:nvSpPr>
        <p:spPr/>
        <p:txBody>
          <a:bodyPr/>
          <a:lstStyle/>
          <a:p>
            <a:r>
              <a:rPr lang="nl-BE">
                <a:solidFill>
                  <a:srgbClr val="244337"/>
                </a:solidFill>
                <a:latin typeface="Lato Black" panose="020F0A02020204030203" pitchFamily="34" charset="0"/>
              </a:rPr>
              <a:t>SWOT</a:t>
            </a:r>
            <a:endParaRPr lang="en-BE">
              <a:solidFill>
                <a:srgbClr val="244337"/>
              </a:solidFill>
              <a:latin typeface="Lato Black" panose="020F0A02020204030203" pitchFamily="34" charset="0"/>
            </a:endParaRPr>
          </a:p>
        </p:txBody>
      </p:sp>
      <p:grpSp>
        <p:nvGrpSpPr>
          <p:cNvPr id="9" name="Groep 8">
            <a:extLst>
              <a:ext uri="{FF2B5EF4-FFF2-40B4-BE49-F238E27FC236}">
                <a16:creationId xmlns:a16="http://schemas.microsoft.com/office/drawing/2014/main" id="{BF7415FB-57CC-3BB2-F1D1-CD597E83DBB9}"/>
              </a:ext>
            </a:extLst>
          </p:cNvPr>
          <p:cNvGrpSpPr/>
          <p:nvPr/>
        </p:nvGrpSpPr>
        <p:grpSpPr>
          <a:xfrm>
            <a:off x="970089" y="1621971"/>
            <a:ext cx="10383711" cy="4317376"/>
            <a:chOff x="2008452" y="0"/>
            <a:chExt cx="2566506" cy="1662514"/>
          </a:xfrm>
        </p:grpSpPr>
        <p:sp>
          <p:nvSpPr>
            <p:cNvPr id="10" name="Rechthoek: afgeronde hoeken 9">
              <a:extLst>
                <a:ext uri="{FF2B5EF4-FFF2-40B4-BE49-F238E27FC236}">
                  <a16:creationId xmlns:a16="http://schemas.microsoft.com/office/drawing/2014/main" id="{33BAE1F6-0338-AA06-942B-3F3D916D6BDA}"/>
                </a:ext>
              </a:extLst>
            </p:cNvPr>
            <p:cNvSpPr/>
            <p:nvPr/>
          </p:nvSpPr>
          <p:spPr>
            <a:xfrm>
              <a:off x="2008452" y="0"/>
              <a:ext cx="2566506" cy="1662514"/>
            </a:xfrm>
            <a:prstGeom prst="roundRect">
              <a:avLst>
                <a:gd name="adj" fmla="val 10000"/>
              </a:avLst>
            </a:prstGeom>
            <a:ln>
              <a:solidFill>
                <a:schemeClr val="accent3"/>
              </a:solidFill>
            </a:ln>
          </p:spPr>
          <p:style>
            <a:lnRef idx="2">
              <a:scrgbClr r="0" g="0" b="0"/>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a:lstStyle/>
            <a:p>
              <a:endParaRPr lang="nl-BE"/>
            </a:p>
          </p:txBody>
        </p:sp>
        <p:sp>
          <p:nvSpPr>
            <p:cNvPr id="11" name="Rechthoek: afgeronde hoeken 4">
              <a:extLst>
                <a:ext uri="{FF2B5EF4-FFF2-40B4-BE49-F238E27FC236}">
                  <a16:creationId xmlns:a16="http://schemas.microsoft.com/office/drawing/2014/main" id="{BAC843EF-9A16-F992-ED14-D70A55823EEA}"/>
                </a:ext>
              </a:extLst>
            </p:cNvPr>
            <p:cNvSpPr txBox="1"/>
            <p:nvPr/>
          </p:nvSpPr>
          <p:spPr>
            <a:xfrm>
              <a:off x="2044972" y="36520"/>
              <a:ext cx="1723514" cy="1173845"/>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41910" tIns="41910" rIns="41910" bIns="41910" numCol="1" spcCol="1270" anchor="t" anchorCtr="0">
              <a:noAutofit/>
            </a:bodyPr>
            <a:lstStyle/>
            <a:p>
              <a:pPr marL="285750" lvl="0" indent="-285750">
                <a:buFont typeface="Arial" panose="020B0604020202020204" pitchFamily="34" charset="0"/>
                <a:buChar char="•"/>
              </a:pPr>
              <a:endParaRPr lang="nl-BE" sz="2400"/>
            </a:p>
            <a:p>
              <a:pPr marL="285750" lvl="0" indent="-285750">
                <a:buFont typeface="Arial" panose="020B0604020202020204" pitchFamily="34" charset="0"/>
                <a:buChar char="•"/>
              </a:pPr>
              <a:r>
                <a:rPr lang="nl-BE" sz="2400"/>
                <a:t>Potentie tot waardestijging</a:t>
              </a:r>
            </a:p>
            <a:p>
              <a:pPr marL="285750" lvl="0" indent="-285750">
                <a:buFont typeface="Arial" panose="020B0604020202020204" pitchFamily="34" charset="0"/>
                <a:buChar char="•"/>
              </a:pPr>
              <a:r>
                <a:rPr lang="nl-BE" sz="2400"/>
                <a:t>Groei in </a:t>
              </a:r>
              <a:r>
                <a:rPr lang="nl-BE" sz="2400" err="1"/>
                <a:t>healthcare</a:t>
              </a:r>
              <a:r>
                <a:rPr lang="nl-BE" sz="2400"/>
                <a:t> en </a:t>
              </a:r>
              <a:r>
                <a:rPr lang="nl-BE" sz="2400" err="1"/>
                <a:t>tech</a:t>
              </a:r>
              <a:endParaRPr lang="nl-BE" sz="900"/>
            </a:p>
            <a:p>
              <a:pPr marL="285750" lvl="0" indent="-285750">
                <a:buFont typeface="Arial" panose="020B0604020202020204" pitchFamily="34" charset="0"/>
                <a:buChar char="•"/>
              </a:pPr>
              <a:r>
                <a:rPr lang="nl-NL" sz="2400"/>
                <a:t>Het aantrekken van de </a:t>
              </a:r>
              <a:r>
                <a:rPr lang="nl-NL" sz="2400" err="1"/>
                <a:t>automotive</a:t>
              </a:r>
              <a:r>
                <a:rPr lang="nl-NL" sz="2400"/>
                <a:t> markt zal een positieve invloed hebben op de resultaten.</a:t>
              </a:r>
            </a:p>
            <a:p>
              <a:pPr marL="285750" lvl="0" indent="-285750">
                <a:buFont typeface="Arial" panose="020B0604020202020204" pitchFamily="34" charset="0"/>
                <a:buChar char="•"/>
              </a:pPr>
              <a:r>
                <a:rPr lang="nl-NL" sz="2400"/>
                <a:t>Introductie van SUV kan verkoopcijfers van Ferrari de komende jaren nog een boost geven.</a:t>
              </a:r>
            </a:p>
            <a:p>
              <a:pPr marL="285750" lvl="0" indent="-285750">
                <a:buFont typeface="Arial" panose="020B0604020202020204" pitchFamily="34" charset="0"/>
                <a:buChar char="•"/>
              </a:pPr>
              <a:r>
                <a:rPr lang="nl-NL" sz="2400"/>
                <a:t>Holdingdiscount kan de komende jaren opnieuw verkleinen als </a:t>
              </a:r>
              <a:r>
                <a:rPr lang="nl-NL" sz="2400" err="1"/>
                <a:t>Exor</a:t>
              </a:r>
              <a:r>
                <a:rPr lang="nl-NL" sz="2400"/>
                <a:t> zijn strategie verder succesvol uitvoert.</a:t>
              </a:r>
            </a:p>
            <a:p>
              <a:pPr marL="285750" lvl="0" indent="-285750">
                <a:buFont typeface="Arial" panose="020B0604020202020204" pitchFamily="34" charset="0"/>
                <a:buChar char="•"/>
              </a:pPr>
              <a:endParaRPr lang="nl-BE" sz="2400"/>
            </a:p>
          </p:txBody>
        </p:sp>
      </p:grpSp>
      <p:grpSp>
        <p:nvGrpSpPr>
          <p:cNvPr id="4" name="Groep 3">
            <a:extLst>
              <a:ext uri="{FF2B5EF4-FFF2-40B4-BE49-F238E27FC236}">
                <a16:creationId xmlns:a16="http://schemas.microsoft.com/office/drawing/2014/main" id="{98802841-87B3-ABE2-10B6-327F021FEECD}"/>
              </a:ext>
            </a:extLst>
          </p:cNvPr>
          <p:cNvGrpSpPr/>
          <p:nvPr/>
        </p:nvGrpSpPr>
        <p:grpSpPr>
          <a:xfrm>
            <a:off x="9094573" y="-1"/>
            <a:ext cx="3097427" cy="3048353"/>
            <a:chOff x="7207259" y="345425"/>
            <a:chExt cx="3097427" cy="3048353"/>
          </a:xfrm>
        </p:grpSpPr>
        <p:sp>
          <p:nvSpPr>
            <p:cNvPr id="5" name="Gedeeltelijke cirkel 4">
              <a:extLst>
                <a:ext uri="{FF2B5EF4-FFF2-40B4-BE49-F238E27FC236}">
                  <a16:creationId xmlns:a16="http://schemas.microsoft.com/office/drawing/2014/main" id="{180D929B-450C-D11F-5831-872A133B60C0}"/>
                </a:ext>
              </a:extLst>
            </p:cNvPr>
            <p:cNvSpPr/>
            <p:nvPr/>
          </p:nvSpPr>
          <p:spPr>
            <a:xfrm rot="16200000">
              <a:off x="7231796" y="320888"/>
              <a:ext cx="3048353" cy="3097427"/>
            </a:xfrm>
            <a:prstGeom prst="pieWedge">
              <a:avLst/>
            </a:prstGeom>
            <a:solidFill>
              <a:schemeClr val="accent3"/>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nl-BE"/>
            </a:p>
          </p:txBody>
        </p:sp>
        <p:sp>
          <p:nvSpPr>
            <p:cNvPr id="8" name="Gedeeltelijke cirkel 4">
              <a:extLst>
                <a:ext uri="{FF2B5EF4-FFF2-40B4-BE49-F238E27FC236}">
                  <a16:creationId xmlns:a16="http://schemas.microsoft.com/office/drawing/2014/main" id="{1FED6580-AB8D-2B01-D572-F586371E5427}"/>
                </a:ext>
              </a:extLst>
            </p:cNvPr>
            <p:cNvSpPr txBox="1"/>
            <p:nvPr/>
          </p:nvSpPr>
          <p:spPr>
            <a:xfrm>
              <a:off x="7879204" y="345425"/>
              <a:ext cx="2314271" cy="274347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98272" tIns="398272" rIns="398272" bIns="398272" numCol="1" spcCol="1270" anchor="ctr" anchorCtr="0">
              <a:noAutofit/>
            </a:bodyPr>
            <a:lstStyle/>
            <a:p>
              <a:pPr marL="0" lvl="0" indent="0" algn="ctr" defTabSz="2489200">
                <a:lnSpc>
                  <a:spcPct val="90000"/>
                </a:lnSpc>
                <a:spcBef>
                  <a:spcPct val="0"/>
                </a:spcBef>
                <a:spcAft>
                  <a:spcPct val="35000"/>
                </a:spcAft>
                <a:buNone/>
              </a:pPr>
              <a:r>
                <a:rPr lang="nl-BE" sz="5600" kern="1200"/>
                <a:t>O</a:t>
              </a:r>
            </a:p>
          </p:txBody>
        </p:sp>
      </p:grpSp>
    </p:spTree>
    <p:extLst>
      <p:ext uri="{BB962C8B-B14F-4D97-AF65-F5344CB8AC3E}">
        <p14:creationId xmlns:p14="http://schemas.microsoft.com/office/powerpoint/2010/main" val="8983890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24A6E4-8A1F-4067-BF7E-859A424DC62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7F08A73-644E-E887-D9B5-8758D343878A}"/>
              </a:ext>
            </a:extLst>
          </p:cNvPr>
          <p:cNvSpPr>
            <a:spLocks noGrp="1"/>
          </p:cNvSpPr>
          <p:nvPr>
            <p:ph type="title"/>
          </p:nvPr>
        </p:nvSpPr>
        <p:spPr/>
        <p:txBody>
          <a:bodyPr/>
          <a:lstStyle/>
          <a:p>
            <a:r>
              <a:rPr lang="nl-BE">
                <a:solidFill>
                  <a:srgbClr val="244337"/>
                </a:solidFill>
                <a:latin typeface="Lato Black" panose="020F0A02020204030203" pitchFamily="34" charset="0"/>
              </a:rPr>
              <a:t>SWOT</a:t>
            </a:r>
            <a:endParaRPr lang="en-BE">
              <a:solidFill>
                <a:srgbClr val="244337"/>
              </a:solidFill>
              <a:latin typeface="Lato Black" panose="020F0A02020204030203" pitchFamily="34" charset="0"/>
            </a:endParaRPr>
          </a:p>
        </p:txBody>
      </p:sp>
      <p:grpSp>
        <p:nvGrpSpPr>
          <p:cNvPr id="9" name="Groep 8">
            <a:extLst>
              <a:ext uri="{FF2B5EF4-FFF2-40B4-BE49-F238E27FC236}">
                <a16:creationId xmlns:a16="http://schemas.microsoft.com/office/drawing/2014/main" id="{5EA8A9E8-E2AF-8D63-2DA4-230F110D6CAA}"/>
              </a:ext>
            </a:extLst>
          </p:cNvPr>
          <p:cNvGrpSpPr/>
          <p:nvPr/>
        </p:nvGrpSpPr>
        <p:grpSpPr>
          <a:xfrm>
            <a:off x="753520" y="1495379"/>
            <a:ext cx="10383711" cy="4317376"/>
            <a:chOff x="2008452" y="0"/>
            <a:chExt cx="2566506" cy="1662514"/>
          </a:xfrm>
        </p:grpSpPr>
        <p:sp>
          <p:nvSpPr>
            <p:cNvPr id="10" name="Rechthoek: afgeronde hoeken 9">
              <a:extLst>
                <a:ext uri="{FF2B5EF4-FFF2-40B4-BE49-F238E27FC236}">
                  <a16:creationId xmlns:a16="http://schemas.microsoft.com/office/drawing/2014/main" id="{72F2AEB2-3C90-2B49-4F47-DD22F7CD8E7F}"/>
                </a:ext>
              </a:extLst>
            </p:cNvPr>
            <p:cNvSpPr/>
            <p:nvPr/>
          </p:nvSpPr>
          <p:spPr>
            <a:xfrm>
              <a:off x="2008452" y="0"/>
              <a:ext cx="2566506" cy="1662514"/>
            </a:xfrm>
            <a:prstGeom prst="roundRect">
              <a:avLst>
                <a:gd name="adj" fmla="val 10000"/>
              </a:avLst>
            </a:prstGeom>
            <a:ln>
              <a:solidFill>
                <a:schemeClr val="accent3"/>
              </a:solidFill>
            </a:ln>
          </p:spPr>
          <p:style>
            <a:lnRef idx="2">
              <a:scrgbClr r="0" g="0" b="0"/>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a:lstStyle/>
            <a:p>
              <a:endParaRPr lang="nl-BE"/>
            </a:p>
          </p:txBody>
        </p:sp>
        <p:sp>
          <p:nvSpPr>
            <p:cNvPr id="11" name="Rechthoek: afgeronde hoeken 4">
              <a:extLst>
                <a:ext uri="{FF2B5EF4-FFF2-40B4-BE49-F238E27FC236}">
                  <a16:creationId xmlns:a16="http://schemas.microsoft.com/office/drawing/2014/main" id="{B65C6644-C566-4AC8-86F1-2A054AD689A4}"/>
                </a:ext>
              </a:extLst>
            </p:cNvPr>
            <p:cNvSpPr txBox="1"/>
            <p:nvPr/>
          </p:nvSpPr>
          <p:spPr>
            <a:xfrm>
              <a:off x="2500303" y="33822"/>
              <a:ext cx="1723514" cy="1173845"/>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41910" tIns="41910" rIns="41910" bIns="41910" numCol="1" spcCol="1270" anchor="t" anchorCtr="0">
              <a:noAutofit/>
            </a:bodyPr>
            <a:lstStyle/>
            <a:p>
              <a:pPr marL="0" lvl="1" algn="l" defTabSz="400050">
                <a:lnSpc>
                  <a:spcPct val="90000"/>
                </a:lnSpc>
                <a:spcBef>
                  <a:spcPct val="0"/>
                </a:spcBef>
                <a:spcAft>
                  <a:spcPct val="15000"/>
                </a:spcAft>
              </a:pPr>
              <a:endParaRPr lang="nl-BE" sz="2400" kern="1200"/>
            </a:p>
            <a:p>
              <a:pPr marL="57150" lvl="1" indent="-57150" algn="l" defTabSz="400050">
                <a:lnSpc>
                  <a:spcPct val="90000"/>
                </a:lnSpc>
                <a:spcBef>
                  <a:spcPct val="0"/>
                </a:spcBef>
                <a:spcAft>
                  <a:spcPct val="15000"/>
                </a:spcAft>
                <a:buChar char="•"/>
              </a:pPr>
              <a:r>
                <a:rPr lang="nl-BE" sz="2400" kern="1200"/>
                <a:t> Een aanhoudende zwakke automarkt zal wegen op de resultaten.</a:t>
              </a:r>
            </a:p>
            <a:p>
              <a:pPr marL="57150" lvl="1" indent="-57150" algn="l" defTabSz="400050">
                <a:lnSpc>
                  <a:spcPct val="90000"/>
                </a:lnSpc>
                <a:spcBef>
                  <a:spcPct val="0"/>
                </a:spcBef>
                <a:spcAft>
                  <a:spcPct val="15000"/>
                </a:spcAft>
                <a:buChar char="•"/>
              </a:pPr>
              <a:r>
                <a:rPr lang="nl-BE" sz="2400"/>
                <a:t> Het niet tijdig voorzien van een competitief aanbod in de markt van elektrische wagens kan de toekomstige concurrentiële positie van Stellantis aantasten.</a:t>
              </a:r>
            </a:p>
          </p:txBody>
        </p:sp>
      </p:grpSp>
      <p:grpSp>
        <p:nvGrpSpPr>
          <p:cNvPr id="4" name="Groep 3">
            <a:extLst>
              <a:ext uri="{FF2B5EF4-FFF2-40B4-BE49-F238E27FC236}">
                <a16:creationId xmlns:a16="http://schemas.microsoft.com/office/drawing/2014/main" id="{90F48095-76B2-E944-45CC-FE66CC38F212}"/>
              </a:ext>
            </a:extLst>
          </p:cNvPr>
          <p:cNvGrpSpPr/>
          <p:nvPr/>
        </p:nvGrpSpPr>
        <p:grpSpPr>
          <a:xfrm rot="16200000">
            <a:off x="-76234" y="-78505"/>
            <a:ext cx="3200820" cy="3048353"/>
            <a:chOff x="7207259" y="345425"/>
            <a:chExt cx="3200820" cy="3048353"/>
          </a:xfrm>
        </p:grpSpPr>
        <p:sp>
          <p:nvSpPr>
            <p:cNvPr id="5" name="Gedeeltelijke cirkel 4">
              <a:extLst>
                <a:ext uri="{FF2B5EF4-FFF2-40B4-BE49-F238E27FC236}">
                  <a16:creationId xmlns:a16="http://schemas.microsoft.com/office/drawing/2014/main" id="{84F219B2-C923-40A5-7F97-0110D3665DCD}"/>
                </a:ext>
              </a:extLst>
            </p:cNvPr>
            <p:cNvSpPr/>
            <p:nvPr/>
          </p:nvSpPr>
          <p:spPr>
            <a:xfrm rot="16200000">
              <a:off x="7231796" y="320888"/>
              <a:ext cx="3048353" cy="3097427"/>
            </a:xfrm>
            <a:prstGeom prst="pieWedge">
              <a:avLst/>
            </a:prstGeom>
            <a:solidFill>
              <a:schemeClr val="accent3"/>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nl-BE"/>
            </a:p>
          </p:txBody>
        </p:sp>
        <p:sp>
          <p:nvSpPr>
            <p:cNvPr id="8" name="Gedeeltelijke cirkel 4">
              <a:extLst>
                <a:ext uri="{FF2B5EF4-FFF2-40B4-BE49-F238E27FC236}">
                  <a16:creationId xmlns:a16="http://schemas.microsoft.com/office/drawing/2014/main" id="{EA3176B0-C81A-51F2-FFC5-E1D874EC740B}"/>
                </a:ext>
              </a:extLst>
            </p:cNvPr>
            <p:cNvSpPr txBox="1"/>
            <p:nvPr/>
          </p:nvSpPr>
          <p:spPr>
            <a:xfrm rot="5400000">
              <a:off x="7879206" y="345427"/>
              <a:ext cx="2314271" cy="274347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98272" tIns="398272" rIns="398272" bIns="398272" numCol="1" spcCol="1270" anchor="ctr" anchorCtr="0">
              <a:noAutofit/>
            </a:bodyPr>
            <a:lstStyle/>
            <a:p>
              <a:pPr marL="0" lvl="0" indent="0" algn="ctr" defTabSz="2489200">
                <a:lnSpc>
                  <a:spcPct val="90000"/>
                </a:lnSpc>
                <a:spcBef>
                  <a:spcPct val="0"/>
                </a:spcBef>
                <a:spcAft>
                  <a:spcPct val="35000"/>
                </a:spcAft>
                <a:buNone/>
              </a:pPr>
              <a:r>
                <a:rPr lang="nl-BE" sz="5600" kern="1200"/>
                <a:t>T</a:t>
              </a:r>
            </a:p>
          </p:txBody>
        </p:sp>
      </p:grpSp>
    </p:spTree>
    <p:extLst>
      <p:ext uri="{BB962C8B-B14F-4D97-AF65-F5344CB8AC3E}">
        <p14:creationId xmlns:p14="http://schemas.microsoft.com/office/powerpoint/2010/main" val="10746440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F476F-A227-38A9-3358-2C28E2B90495}"/>
              </a:ext>
            </a:extLst>
          </p:cNvPr>
          <p:cNvSpPr>
            <a:spLocks noGrp="1"/>
          </p:cNvSpPr>
          <p:nvPr>
            <p:ph type="title"/>
          </p:nvPr>
        </p:nvSpPr>
        <p:spPr/>
        <p:txBody>
          <a:bodyPr/>
          <a:lstStyle/>
          <a:p>
            <a:r>
              <a:rPr lang="nl-BE">
                <a:solidFill>
                  <a:srgbClr val="244337"/>
                </a:solidFill>
                <a:latin typeface="Lato Black" panose="020F0A02020204030203" pitchFamily="34" charset="0"/>
              </a:rPr>
              <a:t>Conclusie &amp; Voorstel</a:t>
            </a:r>
            <a:endParaRPr lang="en-BE">
              <a:solidFill>
                <a:srgbClr val="244337"/>
              </a:solidFill>
              <a:latin typeface="Lato Black" panose="020F0A02020204030203" pitchFamily="34" charset="0"/>
            </a:endParaRPr>
          </a:p>
        </p:txBody>
      </p:sp>
      <p:sp>
        <p:nvSpPr>
          <p:cNvPr id="3" name="Content Placeholder 2">
            <a:extLst>
              <a:ext uri="{FF2B5EF4-FFF2-40B4-BE49-F238E27FC236}">
                <a16:creationId xmlns:a16="http://schemas.microsoft.com/office/drawing/2014/main" id="{7FEE26D9-5E51-5325-9485-94F206905B30}"/>
              </a:ext>
            </a:extLst>
          </p:cNvPr>
          <p:cNvSpPr>
            <a:spLocks noGrp="1"/>
          </p:cNvSpPr>
          <p:nvPr>
            <p:ph idx="1"/>
          </p:nvPr>
        </p:nvSpPr>
        <p:spPr/>
        <p:txBody>
          <a:bodyPr/>
          <a:lstStyle/>
          <a:p>
            <a:r>
              <a:rPr lang="nl-BE"/>
              <a:t>Investeren of niet?</a:t>
            </a:r>
          </a:p>
          <a:p>
            <a:r>
              <a:rPr lang="nl-BE"/>
              <a:t>Instapkoers, target, stop-</a:t>
            </a:r>
            <a:r>
              <a:rPr lang="nl-BE" err="1"/>
              <a:t>loss</a:t>
            </a:r>
            <a:endParaRPr lang="nl-BE"/>
          </a:p>
          <a:p>
            <a:r>
              <a:rPr lang="nl-BE"/>
              <a:t>Voorgestelde positie (in % NAV)</a:t>
            </a:r>
          </a:p>
          <a:p>
            <a:endParaRPr lang="en-BE"/>
          </a:p>
        </p:txBody>
      </p:sp>
    </p:spTree>
    <p:extLst>
      <p:ext uri="{BB962C8B-B14F-4D97-AF65-F5344CB8AC3E}">
        <p14:creationId xmlns:p14="http://schemas.microsoft.com/office/powerpoint/2010/main" val="31737392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6632A9-00E1-5369-4E1F-832DDD1FB44C}"/>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344A9861-92E2-B3F9-36BC-F42FF802BDB2}"/>
              </a:ext>
            </a:extLst>
          </p:cNvPr>
          <p:cNvSpPr>
            <a:spLocks noGrp="1"/>
          </p:cNvSpPr>
          <p:nvPr>
            <p:ph type="title"/>
          </p:nvPr>
        </p:nvSpPr>
        <p:spPr/>
        <p:txBody>
          <a:bodyPr/>
          <a:lstStyle/>
          <a:p>
            <a:r>
              <a:rPr lang="nl-BE">
                <a:solidFill>
                  <a:srgbClr val="244337"/>
                </a:solidFill>
                <a:latin typeface="Lato Black" panose="020F0A02020204030203" pitchFamily="34" charset="0"/>
              </a:rPr>
              <a:t>Management</a:t>
            </a:r>
          </a:p>
        </p:txBody>
      </p:sp>
      <p:sp>
        <p:nvSpPr>
          <p:cNvPr id="3" name="Tijdelijke aanduiding voor inhoud 2">
            <a:extLst>
              <a:ext uri="{FF2B5EF4-FFF2-40B4-BE49-F238E27FC236}">
                <a16:creationId xmlns:a16="http://schemas.microsoft.com/office/drawing/2014/main" id="{4225BB8D-9504-4E73-D23F-9D6613597A9C}"/>
              </a:ext>
            </a:extLst>
          </p:cNvPr>
          <p:cNvSpPr>
            <a:spLocks noGrp="1"/>
          </p:cNvSpPr>
          <p:nvPr>
            <p:ph idx="1"/>
          </p:nvPr>
        </p:nvSpPr>
        <p:spPr/>
        <p:txBody>
          <a:bodyPr/>
          <a:lstStyle/>
          <a:p>
            <a:pPr>
              <a:spcAft>
                <a:spcPts val="1200"/>
              </a:spcAft>
            </a:pPr>
            <a:r>
              <a:rPr lang="nl-BE" sz="2400" dirty="0">
                <a:latin typeface="Cambria" panose="02040503050406030204" pitchFamily="18" charset="0"/>
              </a:rPr>
              <a:t>CEO – Massimo Perotti</a:t>
            </a:r>
          </a:p>
          <a:p>
            <a:pPr lvl="1">
              <a:lnSpc>
                <a:spcPct val="100000"/>
              </a:lnSpc>
              <a:spcAft>
                <a:spcPts val="1200"/>
              </a:spcAft>
            </a:pPr>
            <a:r>
              <a:rPr lang="nl-BE" altLang="nl-BE" sz="2000" dirty="0">
                <a:latin typeface="Cambria" panose="02040503050406030204" pitchFamily="18" charset="0"/>
              </a:rPr>
              <a:t>Meer dan 30 jaar ervaring in de luxe-jachtsector</a:t>
            </a:r>
          </a:p>
          <a:p>
            <a:pPr lvl="1">
              <a:lnSpc>
                <a:spcPct val="100000"/>
              </a:lnSpc>
              <a:spcAft>
                <a:spcPts val="1200"/>
              </a:spcAft>
            </a:pPr>
            <a:r>
              <a:rPr lang="nl-BE" altLang="nl-BE" sz="2000" dirty="0">
                <a:latin typeface="Cambria" panose="02040503050406030204" pitchFamily="18" charset="0"/>
              </a:rPr>
              <a:t>Nam Sanlorenzo over in 2005 en bouwde het uit tot mede wereldleider</a:t>
            </a:r>
          </a:p>
          <a:p>
            <a:pPr lvl="1">
              <a:lnSpc>
                <a:spcPct val="100000"/>
              </a:lnSpc>
              <a:spcAft>
                <a:spcPts val="1200"/>
              </a:spcAft>
            </a:pPr>
            <a:r>
              <a:rPr lang="nl-BE" sz="2000" dirty="0">
                <a:latin typeface="Cambria" panose="02040503050406030204" pitchFamily="18" charset="0"/>
              </a:rPr>
              <a:t>Al enkele keren internationaal bekroond voor zijn leiderschap</a:t>
            </a:r>
          </a:p>
          <a:p>
            <a:pPr lvl="1">
              <a:lnSpc>
                <a:spcPct val="100000"/>
              </a:lnSpc>
              <a:spcAft>
                <a:spcPts val="1200"/>
              </a:spcAft>
            </a:pPr>
            <a:r>
              <a:rPr lang="nl-BE" altLang="nl-BE" sz="2000" dirty="0">
                <a:latin typeface="Cambria" panose="02040503050406030204" pitchFamily="18" charset="0"/>
              </a:rPr>
              <a:t>Sterke reputatie in vakmanschap, innovatie en high-end positionering</a:t>
            </a:r>
          </a:p>
          <a:p>
            <a:pPr lvl="1">
              <a:spcAft>
                <a:spcPts val="1200"/>
              </a:spcAft>
            </a:pPr>
            <a:endParaRPr lang="nl-BE" dirty="0"/>
          </a:p>
        </p:txBody>
      </p:sp>
      <p:pic>
        <p:nvPicPr>
          <p:cNvPr id="4" name="Afbeelding 3">
            <a:extLst>
              <a:ext uri="{FF2B5EF4-FFF2-40B4-BE49-F238E27FC236}">
                <a16:creationId xmlns:a16="http://schemas.microsoft.com/office/drawing/2014/main" id="{06760E0F-5C63-610F-CE99-6A73A2741568}"/>
              </a:ext>
            </a:extLst>
          </p:cNvPr>
          <p:cNvPicPr>
            <a:picLocks noChangeAspect="1"/>
          </p:cNvPicPr>
          <p:nvPr/>
        </p:nvPicPr>
        <p:blipFill>
          <a:blip r:embed="rId2"/>
          <a:stretch>
            <a:fillRect/>
          </a:stretch>
        </p:blipFill>
        <p:spPr>
          <a:xfrm>
            <a:off x="730609" y="1941173"/>
            <a:ext cx="10730781" cy="340019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p:spPr>
      </p:pic>
    </p:spTree>
    <p:extLst>
      <p:ext uri="{BB962C8B-B14F-4D97-AF65-F5344CB8AC3E}">
        <p14:creationId xmlns:p14="http://schemas.microsoft.com/office/powerpoint/2010/main" val="1281902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xit" presetSubtype="0" fill="hold" nodeType="clickEffect">
                                  <p:stCondLst>
                                    <p:cond delay="0"/>
                                  </p:stCondLst>
                                  <p:childTnLst>
                                    <p:animEffect transition="out" filter="fade">
                                      <p:cBhvr>
                                        <p:cTn id="6" dur="1000"/>
                                        <p:tgtEl>
                                          <p:spTgt spid="4"/>
                                        </p:tgtEl>
                                      </p:cBhvr>
                                    </p:animEffect>
                                    <p:anim calcmode="lin" valueType="num">
                                      <p:cBhvr>
                                        <p:cTn id="7" dur="1000"/>
                                        <p:tgtEl>
                                          <p:spTgt spid="4"/>
                                        </p:tgtEl>
                                        <p:attrNameLst>
                                          <p:attrName>ppt_x</p:attrName>
                                        </p:attrNameLst>
                                      </p:cBhvr>
                                      <p:tavLst>
                                        <p:tav tm="0">
                                          <p:val>
                                            <p:strVal val="ppt_x"/>
                                          </p:val>
                                        </p:tav>
                                        <p:tav tm="100000">
                                          <p:val>
                                            <p:strVal val="ppt_x"/>
                                          </p:val>
                                        </p:tav>
                                      </p:tavLst>
                                    </p:anim>
                                    <p:anim calcmode="lin" valueType="num">
                                      <p:cBhvr>
                                        <p:cTn id="8" dur="100" decel="100000"/>
                                        <p:tgtEl>
                                          <p:spTgt spid="4"/>
                                        </p:tgtEl>
                                        <p:attrNameLst>
                                          <p:attrName>ppt_y</p:attrName>
                                        </p:attrNameLst>
                                      </p:cBhvr>
                                      <p:tavLst>
                                        <p:tav tm="0">
                                          <p:val>
                                            <p:strVal val="ppt_y"/>
                                          </p:val>
                                        </p:tav>
                                        <p:tav tm="100000">
                                          <p:val>
                                            <p:strVal val="ppt_y-.03"/>
                                          </p:val>
                                        </p:tav>
                                      </p:tavLst>
                                    </p:anim>
                                    <p:anim calcmode="lin" valueType="num">
                                      <p:cBhvr>
                                        <p:cTn id="9" dur="900" accel="100000">
                                          <p:stCondLst>
                                            <p:cond delay="100"/>
                                          </p:stCondLst>
                                        </p:cTn>
                                        <p:tgtEl>
                                          <p:spTgt spid="4"/>
                                        </p:tgtEl>
                                        <p:attrNameLst>
                                          <p:attrName>ppt_y</p:attrName>
                                        </p:attrNameLst>
                                      </p:cBhvr>
                                      <p:tavLst>
                                        <p:tav tm="0">
                                          <p:val>
                                            <p:strVal val="ppt_y"/>
                                          </p:val>
                                        </p:tav>
                                        <p:tav tm="100000">
                                          <p:val>
                                            <p:strVal val="ppt_y+1"/>
                                          </p:val>
                                        </p:tav>
                                      </p:tavLst>
                                    </p:anim>
                                    <p:set>
                                      <p:cBhvr>
                                        <p:cTn id="10" dur="1" fill="hold">
                                          <p:stCondLst>
                                            <p:cond delay="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7F7009-7D21-2192-69CD-1A34741FFCBE}"/>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B3D5C66E-0BF9-371A-774B-9B2BD4863AC7}"/>
              </a:ext>
            </a:extLst>
          </p:cNvPr>
          <p:cNvSpPr>
            <a:spLocks noGrp="1"/>
          </p:cNvSpPr>
          <p:nvPr>
            <p:ph type="title"/>
          </p:nvPr>
        </p:nvSpPr>
        <p:spPr/>
        <p:txBody>
          <a:bodyPr/>
          <a:lstStyle/>
          <a:p>
            <a:r>
              <a:rPr lang="nl-BE">
                <a:solidFill>
                  <a:srgbClr val="244337"/>
                </a:solidFill>
                <a:latin typeface="Lato Black" panose="020F0A02020204030203" pitchFamily="34" charset="0"/>
              </a:rPr>
              <a:t>Shareholders</a:t>
            </a:r>
          </a:p>
        </p:txBody>
      </p:sp>
      <p:sp>
        <p:nvSpPr>
          <p:cNvPr id="3" name="Tijdelijke aanduiding voor inhoud 2">
            <a:extLst>
              <a:ext uri="{FF2B5EF4-FFF2-40B4-BE49-F238E27FC236}">
                <a16:creationId xmlns:a16="http://schemas.microsoft.com/office/drawing/2014/main" id="{0D7D50C8-EDE6-3814-01CB-5040A930F1AA}"/>
              </a:ext>
            </a:extLst>
          </p:cNvPr>
          <p:cNvSpPr>
            <a:spLocks noGrp="1"/>
          </p:cNvSpPr>
          <p:nvPr>
            <p:ph idx="1"/>
          </p:nvPr>
        </p:nvSpPr>
        <p:spPr>
          <a:xfrm>
            <a:off x="6694714" y="2020574"/>
            <a:ext cx="4659086" cy="1702934"/>
          </a:xfrm>
        </p:spPr>
        <p:txBody>
          <a:bodyPr>
            <a:normAutofit/>
          </a:bodyPr>
          <a:lstStyle/>
          <a:p>
            <a:pPr>
              <a:spcAft>
                <a:spcPts val="1200"/>
              </a:spcAft>
            </a:pPr>
            <a:r>
              <a:rPr lang="nl-BE" sz="2400" dirty="0">
                <a:latin typeface="Cambria" panose="02040503050406030204" pitchFamily="18" charset="0"/>
              </a:rPr>
              <a:t>Meerderheid bij CEOs eigen holding (55,72%)</a:t>
            </a:r>
          </a:p>
          <a:p>
            <a:pPr>
              <a:spcAft>
                <a:spcPts val="1200"/>
              </a:spcAft>
            </a:pPr>
            <a:r>
              <a:rPr lang="nl-BE" sz="2400" dirty="0">
                <a:latin typeface="Cambria" panose="02040503050406030204" pitchFamily="18" charset="0"/>
              </a:rPr>
              <a:t>Keren een dividend uit van          1 euro</a:t>
            </a:r>
          </a:p>
        </p:txBody>
      </p:sp>
      <p:pic>
        <p:nvPicPr>
          <p:cNvPr id="4" name="Afbeelding 3">
            <a:extLst>
              <a:ext uri="{FF2B5EF4-FFF2-40B4-BE49-F238E27FC236}">
                <a16:creationId xmlns:a16="http://schemas.microsoft.com/office/drawing/2014/main" id="{1214BC38-82B6-DCC3-F666-4963CC4189B6}"/>
              </a:ext>
            </a:extLst>
          </p:cNvPr>
          <p:cNvPicPr>
            <a:picLocks noChangeAspect="1"/>
          </p:cNvPicPr>
          <p:nvPr/>
        </p:nvPicPr>
        <p:blipFill>
          <a:blip r:embed="rId3"/>
          <a:stretch>
            <a:fillRect/>
          </a:stretch>
        </p:blipFill>
        <p:spPr>
          <a:xfrm>
            <a:off x="968984" y="1681929"/>
            <a:ext cx="5127016" cy="408315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5599324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3B3D5B-D2BB-A484-B3D4-472E1911E5FB}"/>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49DEFCE1-A2E6-5421-D959-04BEC66707EA}"/>
              </a:ext>
            </a:extLst>
          </p:cNvPr>
          <p:cNvSpPr>
            <a:spLocks noGrp="1"/>
          </p:cNvSpPr>
          <p:nvPr>
            <p:ph type="title"/>
          </p:nvPr>
        </p:nvSpPr>
        <p:spPr/>
        <p:txBody>
          <a:bodyPr/>
          <a:lstStyle/>
          <a:p>
            <a:r>
              <a:rPr lang="nl-BE" dirty="0">
                <a:solidFill>
                  <a:srgbClr val="244337"/>
                </a:solidFill>
                <a:latin typeface="Lato Black" panose="020F0A02020204030203" pitchFamily="34" charset="0"/>
              </a:rPr>
              <a:t>Product type</a:t>
            </a:r>
          </a:p>
        </p:txBody>
      </p:sp>
      <p:sp>
        <p:nvSpPr>
          <p:cNvPr id="3" name="Tijdelijke aanduiding voor inhoud 2">
            <a:extLst>
              <a:ext uri="{FF2B5EF4-FFF2-40B4-BE49-F238E27FC236}">
                <a16:creationId xmlns:a16="http://schemas.microsoft.com/office/drawing/2014/main" id="{22C272CE-E9FA-254B-5F05-12B17ADD292F}"/>
              </a:ext>
            </a:extLst>
          </p:cNvPr>
          <p:cNvSpPr>
            <a:spLocks noGrp="1"/>
          </p:cNvSpPr>
          <p:nvPr>
            <p:ph idx="1"/>
          </p:nvPr>
        </p:nvSpPr>
        <p:spPr/>
        <p:txBody>
          <a:bodyPr>
            <a:normAutofit/>
          </a:bodyPr>
          <a:lstStyle/>
          <a:p>
            <a:r>
              <a:rPr lang="nl-BE" sz="2400" dirty="0">
                <a:latin typeface="Cambria" panose="02040503050406030204" pitchFamily="18" charset="0"/>
              </a:rPr>
              <a:t>Yachts en Superyachts onder Sanlorenzo (24m – 73m)</a:t>
            </a:r>
          </a:p>
          <a:p>
            <a:r>
              <a:rPr lang="nl-BE" sz="2400" dirty="0">
                <a:latin typeface="Cambria" panose="02040503050406030204" pitchFamily="18" charset="0"/>
              </a:rPr>
              <a:t>Bluegame (13m – 23m)</a:t>
            </a:r>
          </a:p>
          <a:p>
            <a:r>
              <a:rPr lang="nl-BE" sz="2400" dirty="0">
                <a:latin typeface="Cambria" panose="02040503050406030204" pitchFamily="18" charset="0"/>
              </a:rPr>
              <a:t>Nautor Swan (8m – 40m)</a:t>
            </a:r>
          </a:p>
          <a:p>
            <a:pPr marL="0" indent="0">
              <a:spcAft>
                <a:spcPts val="1200"/>
              </a:spcAft>
              <a:buNone/>
            </a:pPr>
            <a:endParaRPr lang="nl-BE" sz="2400" dirty="0">
              <a:latin typeface="Cambria" panose="02040503050406030204" pitchFamily="18" charset="0"/>
            </a:endParaRPr>
          </a:p>
          <a:p>
            <a:r>
              <a:rPr lang="nl-BE" sz="2400" dirty="0">
                <a:latin typeface="Cambria" panose="02040503050406030204" pitchFamily="18" charset="0"/>
              </a:rPr>
              <a:t>Inkomsten uit :</a:t>
            </a:r>
          </a:p>
          <a:p>
            <a:pPr lvl="1"/>
            <a:r>
              <a:rPr lang="nl-BE" sz="2000" dirty="0">
                <a:latin typeface="Cambria" panose="02040503050406030204" pitchFamily="18" charset="0"/>
              </a:rPr>
              <a:t>Verkoop nieuwe boten (93%)</a:t>
            </a:r>
          </a:p>
          <a:p>
            <a:pPr lvl="1"/>
            <a:r>
              <a:rPr lang="nl-BE" sz="2000" dirty="0">
                <a:latin typeface="Cambria" panose="02040503050406030204" pitchFamily="18" charset="0"/>
              </a:rPr>
              <a:t>Pre-owned (4%)</a:t>
            </a:r>
          </a:p>
          <a:p>
            <a:pPr lvl="1"/>
            <a:r>
              <a:rPr lang="nl-BE" sz="2000" dirty="0">
                <a:latin typeface="Cambria" panose="02040503050406030204" pitchFamily="18" charset="0"/>
              </a:rPr>
              <a:t>After-sales services (3%)</a:t>
            </a:r>
          </a:p>
          <a:p>
            <a:pPr>
              <a:spcAft>
                <a:spcPts val="1200"/>
              </a:spcAft>
            </a:pPr>
            <a:endParaRPr lang="nl-BE" dirty="0"/>
          </a:p>
          <a:p>
            <a:pPr>
              <a:spcAft>
                <a:spcPts val="1200"/>
              </a:spcAft>
            </a:pPr>
            <a:endParaRPr lang="nl-BE" dirty="0"/>
          </a:p>
        </p:txBody>
      </p:sp>
      <p:pic>
        <p:nvPicPr>
          <p:cNvPr id="4" name="Afbeelding 3">
            <a:extLst>
              <a:ext uri="{FF2B5EF4-FFF2-40B4-BE49-F238E27FC236}">
                <a16:creationId xmlns:a16="http://schemas.microsoft.com/office/drawing/2014/main" id="{4733F535-10FF-92F6-D786-57BBDFCE6FE7}"/>
              </a:ext>
            </a:extLst>
          </p:cNvPr>
          <p:cNvPicPr>
            <a:picLocks noChangeAspect="1"/>
          </p:cNvPicPr>
          <p:nvPr/>
        </p:nvPicPr>
        <p:blipFill>
          <a:blip r:embed="rId3"/>
          <a:stretch>
            <a:fillRect/>
          </a:stretch>
        </p:blipFill>
        <p:spPr>
          <a:xfrm>
            <a:off x="5928697" y="3037115"/>
            <a:ext cx="5425103" cy="217550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4526746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0A84A4-D718-236B-7298-5D746FC95DC8}"/>
            </a:ext>
          </a:extLst>
        </p:cNvPr>
        <p:cNvGrpSpPr/>
        <p:nvPr/>
      </p:nvGrpSpPr>
      <p:grpSpPr>
        <a:xfrm>
          <a:off x="0" y="0"/>
          <a:ext cx="0" cy="0"/>
          <a:chOff x="0" y="0"/>
          <a:chExt cx="0" cy="0"/>
        </a:xfrm>
      </p:grpSpPr>
      <p:pic>
        <p:nvPicPr>
          <p:cNvPr id="5" name="Tijdelijke aanduiding voor inhoud 4" descr="Afbeelding met ontwerp&#10;&#10;Door AI gegenereerde inhoud is mogelijk onjuist.">
            <a:extLst>
              <a:ext uri="{FF2B5EF4-FFF2-40B4-BE49-F238E27FC236}">
                <a16:creationId xmlns:a16="http://schemas.microsoft.com/office/drawing/2014/main" id="{6C4B721D-2D5E-E8EF-C8B9-F065E420F93F}"/>
              </a:ext>
            </a:extLst>
          </p:cNvPr>
          <p:cNvPicPr>
            <a:picLocks noGrp="1" noChangeAspect="1"/>
          </p:cNvPicPr>
          <p:nvPr>
            <p:ph idx="1"/>
          </p:nvPr>
        </p:nvPicPr>
        <p:blipFill>
          <a:blip r:embed="rId3"/>
          <a:stretch>
            <a:fillRect/>
          </a:stretch>
        </p:blipFill>
        <p:spPr>
          <a:xfrm>
            <a:off x="838200" y="1640496"/>
            <a:ext cx="10515600" cy="391379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 name="Titel 1">
            <a:extLst>
              <a:ext uri="{FF2B5EF4-FFF2-40B4-BE49-F238E27FC236}">
                <a16:creationId xmlns:a16="http://schemas.microsoft.com/office/drawing/2014/main" id="{DB35E739-B137-7C8E-2D1F-4BB2F2B67314}"/>
              </a:ext>
            </a:extLst>
          </p:cNvPr>
          <p:cNvSpPr>
            <a:spLocks noGrp="1"/>
          </p:cNvSpPr>
          <p:nvPr>
            <p:ph type="title"/>
          </p:nvPr>
        </p:nvSpPr>
        <p:spPr/>
        <p:txBody>
          <a:bodyPr/>
          <a:lstStyle/>
          <a:p>
            <a:r>
              <a:rPr lang="nl-BE">
                <a:solidFill>
                  <a:srgbClr val="244337"/>
                </a:solidFill>
                <a:latin typeface="Lato Black" panose="020F0A02020204030203" pitchFamily="34" charset="0"/>
              </a:rPr>
              <a:t>Balance sheet </a:t>
            </a:r>
          </a:p>
        </p:txBody>
      </p:sp>
    </p:spTree>
    <p:extLst>
      <p:ext uri="{BB962C8B-B14F-4D97-AF65-F5344CB8AC3E}">
        <p14:creationId xmlns:p14="http://schemas.microsoft.com/office/powerpoint/2010/main" val="38700873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224663-8F57-7201-4965-AF6E99D2F9C4}"/>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15E28FC3-3871-66C8-9D04-143EC67E5E0C}"/>
              </a:ext>
            </a:extLst>
          </p:cNvPr>
          <p:cNvSpPr>
            <a:spLocks noGrp="1"/>
          </p:cNvSpPr>
          <p:nvPr>
            <p:ph type="title"/>
          </p:nvPr>
        </p:nvSpPr>
        <p:spPr/>
        <p:txBody>
          <a:bodyPr/>
          <a:lstStyle/>
          <a:p>
            <a:r>
              <a:rPr lang="nl-BE">
                <a:solidFill>
                  <a:srgbClr val="244337"/>
                </a:solidFill>
                <a:latin typeface="Lato Black" panose="020F0A02020204030203" pitchFamily="34" charset="0"/>
              </a:rPr>
              <a:t>Balance sheet </a:t>
            </a:r>
          </a:p>
        </p:txBody>
      </p:sp>
      <p:pic>
        <p:nvPicPr>
          <p:cNvPr id="7" name="Tijdelijke aanduiding voor inhoud 6" descr="Afbeelding met tekst, schermopname, Lettertype, ontwerp&#10;&#10;Door AI gegenereerde inhoud is mogelijk onjuist.">
            <a:extLst>
              <a:ext uri="{FF2B5EF4-FFF2-40B4-BE49-F238E27FC236}">
                <a16:creationId xmlns:a16="http://schemas.microsoft.com/office/drawing/2014/main" id="{204B6495-5205-9657-E75E-15748EA707D2}"/>
              </a:ext>
            </a:extLst>
          </p:cNvPr>
          <p:cNvPicPr>
            <a:picLocks noGrp="1" noChangeAspect="1"/>
          </p:cNvPicPr>
          <p:nvPr>
            <p:ph idx="1"/>
          </p:nvPr>
        </p:nvPicPr>
        <p:blipFill>
          <a:blip r:embed="rId2"/>
          <a:stretch>
            <a:fillRect/>
          </a:stretch>
        </p:blipFill>
        <p:spPr>
          <a:xfrm>
            <a:off x="1613197" y="1629681"/>
            <a:ext cx="8965605" cy="4085404"/>
          </a:xfrm>
        </p:spPr>
      </p:pic>
    </p:spTree>
    <p:extLst>
      <p:ext uri="{BB962C8B-B14F-4D97-AF65-F5344CB8AC3E}">
        <p14:creationId xmlns:p14="http://schemas.microsoft.com/office/powerpoint/2010/main" val="29505634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16A9BA-EEEC-B594-3100-26AAAF6AD492}"/>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B4D45FA7-7CFA-15AA-69C0-50D34EF349C5}"/>
              </a:ext>
            </a:extLst>
          </p:cNvPr>
          <p:cNvSpPr>
            <a:spLocks noGrp="1"/>
          </p:cNvSpPr>
          <p:nvPr>
            <p:ph type="title"/>
          </p:nvPr>
        </p:nvSpPr>
        <p:spPr/>
        <p:txBody>
          <a:bodyPr/>
          <a:lstStyle/>
          <a:p>
            <a:r>
              <a:rPr lang="nl-BE">
                <a:solidFill>
                  <a:srgbClr val="244337"/>
                </a:solidFill>
                <a:latin typeface="Lato Black" panose="020F0A02020204030203" pitchFamily="34" charset="0"/>
              </a:rPr>
              <a:t>Balance sheet </a:t>
            </a:r>
          </a:p>
        </p:txBody>
      </p:sp>
      <p:pic>
        <p:nvPicPr>
          <p:cNvPr id="7" name="Tijdelijke aanduiding voor inhoud 6" descr="Afbeelding met tekst, schermopname, Lettertype, nummer&#10;&#10;Door AI gegenereerde inhoud is mogelijk onjuist.">
            <a:extLst>
              <a:ext uri="{FF2B5EF4-FFF2-40B4-BE49-F238E27FC236}">
                <a16:creationId xmlns:a16="http://schemas.microsoft.com/office/drawing/2014/main" id="{6EA20B89-7DED-C17D-6267-0946A15B2DDC}"/>
              </a:ext>
            </a:extLst>
          </p:cNvPr>
          <p:cNvPicPr>
            <a:picLocks noGrp="1" noChangeAspect="1"/>
          </p:cNvPicPr>
          <p:nvPr>
            <p:ph idx="1"/>
          </p:nvPr>
        </p:nvPicPr>
        <p:blipFill>
          <a:blip r:embed="rId2"/>
          <a:stretch>
            <a:fillRect/>
          </a:stretch>
        </p:blipFill>
        <p:spPr>
          <a:xfrm>
            <a:off x="2442045" y="1613354"/>
            <a:ext cx="7307909" cy="4351338"/>
          </a:xfrm>
        </p:spPr>
      </p:pic>
    </p:spTree>
    <p:extLst>
      <p:ext uri="{BB962C8B-B14F-4D97-AF65-F5344CB8AC3E}">
        <p14:creationId xmlns:p14="http://schemas.microsoft.com/office/powerpoint/2010/main" val="414091532"/>
      </p:ext>
    </p:extLst>
  </p:cSld>
  <p:clrMapOvr>
    <a:masterClrMapping/>
  </p:clrMapOvr>
</p:sld>
</file>

<file path=ppt/theme/theme1.xml><?xml version="1.0" encoding="utf-8"?>
<a:theme xmlns:a="http://schemas.openxmlformats.org/drawingml/2006/main" name="1_Kantoorthe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2074</TotalTime>
  <Words>2777</Words>
  <Application>Microsoft Office PowerPoint</Application>
  <PresentationFormat>Widescreen</PresentationFormat>
  <Paragraphs>351</Paragraphs>
  <Slides>35</Slides>
  <Notes>30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35</vt:i4>
      </vt:variant>
    </vt:vector>
  </HeadingPairs>
  <TitlesOfParts>
    <vt:vector size="46" baseType="lpstr">
      <vt:lpstr>Aptos</vt:lpstr>
      <vt:lpstr>Aptos Display</vt:lpstr>
      <vt:lpstr>Arial</vt:lpstr>
      <vt:lpstr>Calibri</vt:lpstr>
      <vt:lpstr>Cambria</vt:lpstr>
      <vt:lpstr>Cambria Math</vt:lpstr>
      <vt:lpstr>Courier New</vt:lpstr>
      <vt:lpstr>Lato</vt:lpstr>
      <vt:lpstr>Lato Black</vt:lpstr>
      <vt:lpstr>Wingdings</vt:lpstr>
      <vt:lpstr>1_Kantoorthema</vt:lpstr>
      <vt:lpstr>PowerPoint Presentation</vt:lpstr>
      <vt:lpstr>Introductie</vt:lpstr>
      <vt:lpstr>Industry</vt:lpstr>
      <vt:lpstr>Management</vt:lpstr>
      <vt:lpstr>Shareholders</vt:lpstr>
      <vt:lpstr>Product type</vt:lpstr>
      <vt:lpstr>Balance sheet </vt:lpstr>
      <vt:lpstr>Balance sheet </vt:lpstr>
      <vt:lpstr>Balance sheet </vt:lpstr>
      <vt:lpstr>Balance sheet </vt:lpstr>
      <vt:lpstr>Profitability</vt:lpstr>
      <vt:lpstr>Valuation</vt:lpstr>
      <vt:lpstr>SWOT-analyze</vt:lpstr>
      <vt:lpstr>Aankoopvoorstel</vt:lpstr>
      <vt:lpstr>PowerPoint Presentation</vt:lpstr>
      <vt:lpstr>EXor</vt:lpstr>
      <vt:lpstr>Compositie</vt:lpstr>
      <vt:lpstr>Waarom Exor?</vt:lpstr>
      <vt:lpstr>Grootste voordeel: 53% korting 2025</vt:lpstr>
      <vt:lpstr>Beknopte geschiedenis</vt:lpstr>
      <vt:lpstr>Management EXOR</vt:lpstr>
      <vt:lpstr>(Toekomstige) Aankopen en Verkopen</vt:lpstr>
      <vt:lpstr>Bedrijfsprofiel Ferrari</vt:lpstr>
      <vt:lpstr>Bedrijfsprofiel Stellantis</vt:lpstr>
      <vt:lpstr>Bedrijfsprofiel Philips </vt:lpstr>
      <vt:lpstr>Waardering</vt:lpstr>
      <vt:lpstr>Investment Thesis</vt:lpstr>
      <vt:lpstr>Financiële Analyse</vt:lpstr>
      <vt:lpstr>Benchmark Exor</vt:lpstr>
      <vt:lpstr>SWOT</vt:lpstr>
      <vt:lpstr>SWOT</vt:lpstr>
      <vt:lpstr>SWOT</vt:lpstr>
      <vt:lpstr>SWOT</vt:lpstr>
      <vt:lpstr>SWOT</vt:lpstr>
      <vt:lpstr>Conclusie &amp; Voorstel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Liesa van Loo</dc:creator>
  <cp:lastModifiedBy>Wout Jonckheere</cp:lastModifiedBy>
  <cp:revision>3</cp:revision>
  <dcterms:created xsi:type="dcterms:W3CDTF">2025-11-26T09:07:47Z</dcterms:created>
  <dcterms:modified xsi:type="dcterms:W3CDTF">2025-11-28T07:50:43Z</dcterms:modified>
</cp:coreProperties>
</file>

<file path=docProps/thumbnail.jpeg>
</file>